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"/>
  </p:sldMasterIdLst>
  <p:notesMasterIdLst>
    <p:notesMasterId r:id="rId53"/>
  </p:notesMasterIdLst>
  <p:handoutMasterIdLst>
    <p:handoutMasterId r:id="rId54"/>
  </p:handoutMasterIdLst>
  <p:sldIdLst>
    <p:sldId id="349" r:id="rId3"/>
    <p:sldId id="257" r:id="rId4"/>
    <p:sldId id="495" r:id="rId5"/>
    <p:sldId id="496" r:id="rId6"/>
    <p:sldId id="497" r:id="rId7"/>
    <p:sldId id="498" r:id="rId8"/>
    <p:sldId id="500" r:id="rId9"/>
    <p:sldId id="501" r:id="rId10"/>
    <p:sldId id="511" r:id="rId11"/>
    <p:sldId id="508" r:id="rId12"/>
    <p:sldId id="509" r:id="rId13"/>
    <p:sldId id="510" r:id="rId14"/>
    <p:sldId id="512" r:id="rId15"/>
    <p:sldId id="506" r:id="rId16"/>
    <p:sldId id="514" r:id="rId17"/>
    <p:sldId id="525" r:id="rId18"/>
    <p:sldId id="517" r:id="rId19"/>
    <p:sldId id="513" r:id="rId20"/>
    <p:sldId id="519" r:id="rId21"/>
    <p:sldId id="515" r:id="rId22"/>
    <p:sldId id="520" r:id="rId23"/>
    <p:sldId id="518" r:id="rId24"/>
    <p:sldId id="516" r:id="rId25"/>
    <p:sldId id="522" r:id="rId26"/>
    <p:sldId id="523" r:id="rId27"/>
    <p:sldId id="528" r:id="rId28"/>
    <p:sldId id="530" r:id="rId29"/>
    <p:sldId id="527" r:id="rId30"/>
    <p:sldId id="529" r:id="rId31"/>
    <p:sldId id="526" r:id="rId32"/>
    <p:sldId id="531" r:id="rId33"/>
    <p:sldId id="533" r:id="rId34"/>
    <p:sldId id="534" r:id="rId35"/>
    <p:sldId id="532" r:id="rId36"/>
    <p:sldId id="536" r:id="rId37"/>
    <p:sldId id="537" r:id="rId38"/>
    <p:sldId id="538" r:id="rId39"/>
    <p:sldId id="540" r:id="rId40"/>
    <p:sldId id="539" r:id="rId41"/>
    <p:sldId id="541" r:id="rId42"/>
    <p:sldId id="547" r:id="rId43"/>
    <p:sldId id="535" r:id="rId44"/>
    <p:sldId id="542" r:id="rId45"/>
    <p:sldId id="543" r:id="rId46"/>
    <p:sldId id="521" r:id="rId47"/>
    <p:sldId id="548" r:id="rId48"/>
    <p:sldId id="549" r:id="rId49"/>
    <p:sldId id="545" r:id="rId50"/>
    <p:sldId id="546" r:id="rId51"/>
    <p:sldId id="421" r:id="rId52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32">
          <p15:clr>
            <a:srgbClr val="A4A3A4"/>
          </p15:clr>
        </p15:guide>
        <p15:guide id="2" pos="219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FDEA7B"/>
    <a:srgbClr val="FFFF79"/>
    <a:srgbClr val="2CB23C"/>
    <a:srgbClr val="259733"/>
    <a:srgbClr val="F0F0F0"/>
    <a:srgbClr val="F8F8F8"/>
    <a:srgbClr val="0081B4"/>
    <a:srgbClr val="993300"/>
    <a:srgbClr val="178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02" autoAdjust="0"/>
    <p:restoredTop sz="94660"/>
  </p:normalViewPr>
  <p:slideViewPr>
    <p:cSldViewPr>
      <p:cViewPr>
        <p:scale>
          <a:sx n="75" d="100"/>
          <a:sy n="75" d="100"/>
        </p:scale>
        <p:origin x="-996" y="-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1878" y="-90"/>
      </p:cViewPr>
      <p:guideLst>
        <p:guide orient="horz" pos="2932"/>
        <p:guide pos="219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15" tIns="46457" rIns="92915" bIns="464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7" y="0"/>
            <a:ext cx="3013763" cy="465455"/>
          </a:xfrm>
          <a:prstGeom prst="rect">
            <a:avLst/>
          </a:prstGeom>
        </p:spPr>
        <p:txBody>
          <a:bodyPr vert="horz" lIns="92915" tIns="46457" rIns="92915" bIns="46457" rtlCol="0"/>
          <a:lstStyle>
            <a:lvl1pPr algn="r">
              <a:defRPr sz="1200"/>
            </a:lvl1pPr>
          </a:lstStyle>
          <a:p>
            <a:fld id="{D5BCDFF6-05D4-48A2-9DC2-5916E8C5CDDE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15" tIns="46457" rIns="92915" bIns="464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7" y="8842029"/>
            <a:ext cx="3013763" cy="465455"/>
          </a:xfrm>
          <a:prstGeom prst="rect">
            <a:avLst/>
          </a:prstGeom>
        </p:spPr>
        <p:txBody>
          <a:bodyPr vert="horz" lIns="92915" tIns="46457" rIns="92915" bIns="46457" rtlCol="0" anchor="b"/>
          <a:lstStyle>
            <a:lvl1pPr algn="r">
              <a:defRPr sz="1200"/>
            </a:lvl1pPr>
          </a:lstStyle>
          <a:p>
            <a:fld id="{A57CB9CC-A06A-45E9-8DE9-FC6F861D4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17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15" tIns="46457" rIns="92915" bIns="464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7" y="0"/>
            <a:ext cx="3013763" cy="465455"/>
          </a:xfrm>
          <a:prstGeom prst="rect">
            <a:avLst/>
          </a:prstGeom>
        </p:spPr>
        <p:txBody>
          <a:bodyPr vert="horz" lIns="92915" tIns="46457" rIns="92915" bIns="46457" rtlCol="0"/>
          <a:lstStyle>
            <a:lvl1pPr algn="r">
              <a:defRPr sz="1200"/>
            </a:lvl1pPr>
          </a:lstStyle>
          <a:p>
            <a:fld id="{10124A6C-6781-424A-8BDD-4268583C75E8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15" tIns="46457" rIns="92915" bIns="4645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4"/>
            <a:ext cx="5563870" cy="4189095"/>
          </a:xfrm>
          <a:prstGeom prst="rect">
            <a:avLst/>
          </a:prstGeom>
        </p:spPr>
        <p:txBody>
          <a:bodyPr vert="horz" lIns="92915" tIns="46457" rIns="92915" bIns="4645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15" tIns="46457" rIns="92915" bIns="464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7" y="8842029"/>
            <a:ext cx="3013763" cy="465455"/>
          </a:xfrm>
          <a:prstGeom prst="rect">
            <a:avLst/>
          </a:prstGeom>
        </p:spPr>
        <p:txBody>
          <a:bodyPr vert="horz" lIns="92915" tIns="46457" rIns="92915" bIns="46457" rtlCol="0" anchor="b"/>
          <a:lstStyle>
            <a:lvl1pPr algn="r">
              <a:defRPr sz="1200"/>
            </a:lvl1pPr>
          </a:lstStyle>
          <a:p>
            <a:fld id="{0E418958-F946-4E52-80DC-D02C8EECA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 Title Sli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lassy_earth_n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6400" y="-304800"/>
            <a:ext cx="10464800" cy="7848600"/>
          </a:xfrm>
          <a:prstGeom prst="rect">
            <a:avLst/>
          </a:prstGeom>
        </p:spPr>
      </p:pic>
      <p:sp>
        <p:nvSpPr>
          <p:cNvPr id="9" name="Click_Box"/>
          <p:cNvSpPr/>
          <p:nvPr userDrawn="1"/>
        </p:nvSpPr>
        <p:spPr>
          <a:xfrm>
            <a:off x="-381000" y="-304800"/>
            <a:ext cx="10439400" cy="7848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7454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8BC3-32AB-4953-AD59-399DF6651CEB}" type="datetime1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2" r="11905"/>
          <a:stretch/>
        </p:blipFill>
        <p:spPr>
          <a:xfrm>
            <a:off x="2002971" y="-304801"/>
            <a:ext cx="8055429" cy="56714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4"/>
          <a:stretch/>
        </p:blipFill>
        <p:spPr>
          <a:xfrm>
            <a:off x="1186542" y="-304801"/>
            <a:ext cx="9146098" cy="569322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6019800"/>
            <a:ext cx="3581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0600" y="4648200"/>
            <a:ext cx="3581400" cy="1470025"/>
          </a:xfrm>
          <a:ln>
            <a:noFill/>
          </a:ln>
        </p:spPr>
        <p:txBody>
          <a:bodyPr anchor="b">
            <a:normAutofit/>
          </a:bodyPr>
          <a:lstStyle>
            <a:lvl1pPr algn="r">
              <a:defRPr sz="3200">
                <a:solidFill>
                  <a:schemeClr val="accent1">
                    <a:lumMod val="75000"/>
                  </a:schemeClr>
                </a:solidFill>
                <a:cs typeface="B Nazanin" pitchFamily="2" charset="-78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1" y="2157984"/>
            <a:ext cx="1828800" cy="21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2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9966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decel="56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decel="56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 p14:presetBounceEnd="2875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750">
                                          <p:cBhvr additive="base">
                                            <p:cTn id="17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750">
                                          <p:cBhvr additive="base">
                                            <p:cTn id="18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2875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750">
                                          <p:cBhvr additive="base">
                                            <p:cTn id="21" dur="8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750">
                                          <p:cBhvr additive="base">
                                            <p:cTn id="22" dur="8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3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</p:childTnLst>
            </p:cTn>
          </p:par>
        </p:tnLst>
        <p:bldLst>
          <p:bldP spid="3" grpId="0">
            <p:tmplLst>
              <p:tmpl>
                <p:tnLst>
                  <p:par>
                    <p:cTn presetID="2" presetClass="entr" presetSubtype="2" decel="56000" fill="hold" nodeType="withEffect">
                      <p:stCondLst>
                        <p:cond delay="1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80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1+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80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9966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decel="56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decel="56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8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8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3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</p:childTnLst>
            </p:cTn>
          </p:par>
        </p:tnLst>
        <p:bldLst>
          <p:bldP spid="3" grpId="0">
            <p:tmplLst>
              <p:tmpl>
                <p:tnLst>
                  <p:par>
                    <p:cTn xmlns:p14="http://schemas.microsoft.com/office/powerpoint/2010/main" presetID="2" presetClass="entr" presetSubtype="2" decel="56000" fill="hold" nodeType="withEffect">
                      <p:stCondLst>
                        <p:cond delay="1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80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1+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80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" grpId="0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tic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B9BB-CFE2-4391-AF11-FDF0E6A940C2}" type="datetime1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5400" y="1752600"/>
            <a:ext cx="3581400" cy="1470025"/>
          </a:xfrm>
        </p:spPr>
        <p:txBody>
          <a:bodyPr anchor="b">
            <a:normAutofit/>
          </a:bodyPr>
          <a:lstStyle>
            <a:lvl1pPr algn="r"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5400" y="3124200"/>
            <a:ext cx="3581400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7" y="76480"/>
            <a:ext cx="1093898" cy="1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67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t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89037"/>
            <a:ext cx="7620000" cy="4832251"/>
          </a:xfrm>
        </p:spPr>
        <p:txBody>
          <a:bodyPr/>
          <a:lstStyle>
            <a:lvl1pPr marL="342900" indent="-180000" algn="l" rtl="0">
              <a:buFont typeface="Arial" pitchFamily="34" charset="0"/>
              <a:buChar char="•"/>
              <a:defRPr/>
            </a:lvl1pPr>
            <a:lvl2pPr marL="1242900" indent="-342900" algn="l" rtl="0">
              <a:buFont typeface="Wingdings" pitchFamily="2" charset="2"/>
              <a:buChar char="ü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1600" y="6356350"/>
            <a:ext cx="7632848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" y="188640"/>
            <a:ext cx="732285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8136904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4149080"/>
            <a:ext cx="3307093" cy="2480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437112"/>
            <a:ext cx="976380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05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CF86-6521-47A7-8DEC-42ADC3096C3A}" type="datetime1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" y="188640"/>
            <a:ext cx="732285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62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2800" y="914400"/>
            <a:ext cx="9335408" cy="74385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76200"/>
            <a:ext cx="2019300" cy="6038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12CB1-468E-40AC-BC7E-E15F886126CB}" type="datetime1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D3D4356-750F-43A5-86F1-332F9B8C8A9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0"/>
            <a:ext cx="98298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-45720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473075"/>
            <a:ext cx="7620000" cy="7159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189037"/>
            <a:ext cx="76200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9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4" r:id="rId4"/>
    <p:sldLayoutId id="2147483655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1" eaLnBrk="1" latinLnBrk="0" hangingPunct="1"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spcBef>
          <a:spcPct val="20000"/>
        </a:spcBef>
        <a:buFontTx/>
        <a:buNone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0" indent="0" algn="r" defTabSz="914400" rtl="1" eaLnBrk="1" latinLnBrk="0" hangingPunct="1">
        <a:spcBef>
          <a:spcPct val="20000"/>
        </a:spcBef>
        <a:buFontTx/>
        <a:buNone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0" indent="0" algn="r" defTabSz="914400" rtl="1" eaLnBrk="1" latinLnBrk="0" hangingPunct="1">
        <a:spcBef>
          <a:spcPct val="20000"/>
        </a:spcBef>
        <a:buFontTx/>
        <a:buNone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0" indent="0" algn="r" defTabSz="914400" rtl="1" eaLnBrk="1" latinLnBrk="0" hangingPunct="1">
        <a:spcBef>
          <a:spcPct val="20000"/>
        </a:spcBef>
        <a:buFontTx/>
        <a:buNone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0" indent="0" algn="r" defTabSz="914400" rtl="1" eaLnBrk="1" latinLnBrk="0" hangingPunct="1">
        <a:spcBef>
          <a:spcPct val="20000"/>
        </a:spcBef>
        <a:buFontTx/>
        <a:buNone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923928" y="5561856"/>
            <a:ext cx="4968552" cy="129614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a-IR" b="1" dirty="0" smtClean="0">
                <a:solidFill>
                  <a:schemeClr val="accent1">
                    <a:lumMod val="75000"/>
                  </a:schemeClr>
                </a:solidFill>
                <a:cs typeface="B Nazanin" pitchFamily="2" charset="-78"/>
              </a:rPr>
              <a:t>دکتر زهره مسائلی</a:t>
            </a:r>
          </a:p>
          <a:p>
            <a:pPr algn="ctr">
              <a:lnSpc>
                <a:spcPct val="150000"/>
              </a:lnSpc>
            </a:pPr>
            <a:r>
              <a:rPr lang="fa-IR" sz="1600" b="1" dirty="0" smtClean="0">
                <a:solidFill>
                  <a:schemeClr val="accent1">
                    <a:lumMod val="75000"/>
                  </a:schemeClr>
                </a:solidFill>
                <a:cs typeface="B Nazanin" pitchFamily="2" charset="-78"/>
              </a:rPr>
              <a:t>رییس برنامه ریزی جذب و نگهداری اهداکنندگان استان اصفهان</a:t>
            </a:r>
          </a:p>
          <a:p>
            <a:pPr algn="ctr">
              <a:lnSpc>
                <a:spcPct val="150000"/>
              </a:lnSpc>
            </a:pPr>
            <a:endParaRPr lang="fa-IR" b="1" dirty="0">
              <a:solidFill>
                <a:schemeClr val="accent1">
                  <a:lumMod val="75000"/>
                </a:schemeClr>
              </a:solidFill>
              <a:cs typeface="B Nazanin" pitchFamily="2" charset="-78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4211960" y="1916832"/>
            <a:ext cx="5184576" cy="367240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fa-I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آشنایی با انواع </a:t>
            </a:r>
            <a:r>
              <a:rPr lang="fa-I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a-I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a-I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فرآورده </a:t>
            </a:r>
            <a:r>
              <a:rPr lang="fa-I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های خون</a:t>
            </a:r>
            <a:br>
              <a:rPr lang="fa-I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7984" y="76470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به نام آنکه جان را فکرت آموخت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449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گلبول قرمز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(RBC)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4713" y="1412776"/>
            <a:ext cx="6579287" cy="4248472"/>
          </a:xfrm>
        </p:spPr>
        <p:txBody>
          <a:bodyPr>
            <a:noAutofit/>
          </a:bodyPr>
          <a:lstStyle/>
          <a:p>
            <a:pPr algn="r" rtl="1">
              <a:lnSpc>
                <a:spcPts val="3100"/>
              </a:lnSpc>
            </a:pPr>
            <a:r>
              <a:rPr lang="fa-IR" sz="2400" b="1" dirty="0" smtClean="0"/>
              <a:t>با سانتريفوژ </a:t>
            </a:r>
            <a:r>
              <a:rPr lang="fa-IR" sz="2400" b="1" dirty="0"/>
              <a:t>يك واحد خون كامل </a:t>
            </a:r>
            <a:r>
              <a:rPr lang="fa-IR" sz="2400" b="1" dirty="0" smtClean="0"/>
              <a:t>حدود200 تا250 میلی لیتر پلاسما </a:t>
            </a:r>
            <a:r>
              <a:rPr lang="fa-IR" sz="2400" b="1" dirty="0"/>
              <a:t>جدا مي گردد و بر اساس وزن مولكولي </a:t>
            </a:r>
            <a:r>
              <a:rPr lang="fa-IR" sz="2400" b="1" dirty="0" smtClean="0"/>
              <a:t>اجزای خون</a:t>
            </a:r>
            <a:r>
              <a:rPr lang="fa-IR" sz="2400" b="1" dirty="0"/>
              <a:t>، گلبول قرمز متراكم در پايين كيسه باقي مي </a:t>
            </a:r>
            <a:r>
              <a:rPr lang="fa-IR" sz="2400" b="1" dirty="0" smtClean="0"/>
              <a:t>ماند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حجم هر واحد تقريبا 250 ميلي ليتر است.</a:t>
            </a:r>
            <a:endParaRPr lang="en-US" sz="2400" b="1" dirty="0"/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هماتوكريت گلبول قرمز متراكم 70 تا 80 درصد مي باشد</a:t>
            </a:r>
            <a:endParaRPr lang="en-US" sz="2400" b="1" dirty="0"/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مدت نگهداري 35</a:t>
            </a:r>
            <a:r>
              <a:rPr lang="en-US" sz="2400" b="1" dirty="0"/>
              <a:t> </a:t>
            </a:r>
            <a:r>
              <a:rPr lang="fa-IR" sz="2400" b="1" dirty="0"/>
              <a:t>روز مي باشد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 دماي نگهداري خون كامل و خون فشرده 2-6 درجه سانتي گراد مي باشد</a:t>
            </a:r>
          </a:p>
          <a:p>
            <a:pPr algn="r" rtl="1">
              <a:lnSpc>
                <a:spcPts val="3100"/>
              </a:lnSpc>
            </a:pPr>
            <a:endParaRPr lang="en-US" sz="2400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683568" y="6392361"/>
            <a:ext cx="82809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b="1" dirty="0"/>
              <a:t>-AABB TECHNICAL MANUAL 2020 chapter6 PAGE:145-153, </a:t>
            </a:r>
            <a:r>
              <a:rPr lang="fr-FR" sz="1050" b="1" dirty="0" err="1"/>
              <a:t>chapter</a:t>
            </a:r>
            <a:r>
              <a:rPr lang="fr-FR" sz="1050" b="1" dirty="0"/>
              <a:t> 18 PAGE:545-546</a:t>
            </a:r>
          </a:p>
          <a:p>
            <a:r>
              <a:rPr lang="en-US" sz="1050" b="1" dirty="0"/>
              <a:t>-Text book of Blood Banking and Transfusion Medicine 2007 by Sally </a:t>
            </a:r>
            <a:r>
              <a:rPr lang="en-US" sz="1050" b="1" dirty="0" err="1"/>
              <a:t>V.Rudmann</a:t>
            </a:r>
            <a:r>
              <a:rPr lang="en-US" sz="1050" b="1" dirty="0"/>
              <a:t> chapter14 page:370-396</a:t>
            </a:r>
            <a:endParaRPr lang="en-US" sz="1050" b="1" dirty="0" smtClean="0"/>
          </a:p>
        </p:txBody>
      </p:sp>
      <p:pic>
        <p:nvPicPr>
          <p:cNvPr id="5" name="Picture 2" descr="C:\Users\z.massaeli\Desktop\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209716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19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گلبول قرمز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(RBC)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88840"/>
            <a:ext cx="8424936" cy="4320480"/>
          </a:xfrm>
        </p:spPr>
        <p:txBody>
          <a:bodyPr>
            <a:noAutofit/>
          </a:bodyPr>
          <a:lstStyle/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سرعت </a:t>
            </a:r>
            <a:r>
              <a:rPr lang="fa-IR" sz="2400" b="1" dirty="0"/>
              <a:t>تزريق در بالغين در 15 دقيقه </a:t>
            </a:r>
            <a:r>
              <a:rPr lang="fa-IR" sz="2400" b="1" dirty="0" smtClean="0"/>
              <a:t>اول 1-2 </a:t>
            </a:r>
            <a:r>
              <a:rPr lang="fa-IR" sz="2400" b="1" dirty="0"/>
              <a:t>ميلي ليتر در </a:t>
            </a:r>
            <a:r>
              <a:rPr lang="fa-IR" sz="2400" b="1" dirty="0" smtClean="0"/>
              <a:t>دقيقه (60-120) میلی لیتر در ساعت </a:t>
            </a:r>
            <a:r>
              <a:rPr lang="fa-IR" sz="2400" b="1" dirty="0"/>
              <a:t>و سپس 4 ميلي ليتر در </a:t>
            </a:r>
            <a:r>
              <a:rPr lang="fa-IR" sz="2400" b="1" dirty="0" smtClean="0"/>
              <a:t>دقيقه (</a:t>
            </a:r>
            <a:r>
              <a:rPr lang="fa-IR" sz="2400" b="1" dirty="0"/>
              <a:t>240 ميلي ليتر در ساعت</a:t>
            </a:r>
            <a:r>
              <a:rPr lang="fa-IR" sz="2400" b="1" dirty="0" smtClean="0"/>
              <a:t>) </a:t>
            </a:r>
            <a:r>
              <a:rPr lang="fa-IR" sz="2400" b="1" dirty="0"/>
              <a:t>و در بچه </a:t>
            </a:r>
            <a:r>
              <a:rPr lang="fa-IR" sz="2400" b="1" dirty="0" smtClean="0"/>
              <a:t>ها  2-5 ليتر به </a:t>
            </a:r>
            <a:r>
              <a:rPr lang="fa-IR" sz="2400" b="1" dirty="0"/>
              <a:t>ازائ هر كيلوگرم درساعت است.</a:t>
            </a:r>
            <a:endParaRPr lang="fa-IR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6392361"/>
            <a:ext cx="82809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b="1" dirty="0"/>
              <a:t>AABB TECHNICAL MANUAL 2020 chapter6 PAGE:145-153, </a:t>
            </a:r>
            <a:r>
              <a:rPr lang="fr-FR" sz="1050" b="1" dirty="0" err="1"/>
              <a:t>chapter</a:t>
            </a:r>
            <a:r>
              <a:rPr lang="fr-FR" sz="1050" b="1" dirty="0"/>
              <a:t> 18 PAGE:545-546</a:t>
            </a:r>
          </a:p>
          <a:p>
            <a:r>
              <a:rPr lang="en-US" sz="1050" b="1" dirty="0"/>
              <a:t>-Text book of Blood Banking and Transfusion Medicine 2007 by Sally </a:t>
            </a:r>
            <a:r>
              <a:rPr lang="en-US" sz="1050" b="1" dirty="0" err="1"/>
              <a:t>V.Rudmann</a:t>
            </a:r>
            <a:r>
              <a:rPr lang="en-US" sz="1050" b="1" dirty="0"/>
              <a:t> chapter14 page:370-396</a:t>
            </a:r>
            <a:endParaRPr lang="en-US" sz="1050" b="1" dirty="0" smtClean="0"/>
          </a:p>
        </p:txBody>
      </p:sp>
    </p:spTree>
    <p:extLst>
      <p:ext uri="{BB962C8B-B14F-4D97-AF65-F5344CB8AC3E}">
        <p14:creationId xmlns:p14="http://schemas.microsoft.com/office/powerpoint/2010/main" val="20305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گلبول قرمز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(RBC)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28800"/>
            <a:ext cx="8280920" cy="4320480"/>
          </a:xfrm>
        </p:spPr>
        <p:txBody>
          <a:bodyPr>
            <a:noAutofit/>
          </a:bodyPr>
          <a:lstStyle/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تزريق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RBC</a:t>
            </a:r>
            <a:r>
              <a:rPr lang="fa-IR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a-IR" sz="2400" b="1" dirty="0" smtClean="0"/>
              <a:t>همگروه </a:t>
            </a:r>
            <a:r>
              <a:rPr lang="fa-IR" sz="2400" b="1" dirty="0"/>
              <a:t>ويا سازگار ازنظر سيستم </a:t>
            </a:r>
            <a:r>
              <a:rPr lang="en-US" sz="2400" b="1" dirty="0" smtClean="0"/>
              <a:t>ABO</a:t>
            </a:r>
            <a:r>
              <a:rPr lang="fa-IR" sz="2400" b="1" dirty="0" smtClean="0"/>
              <a:t> </a:t>
            </a:r>
            <a:r>
              <a:rPr lang="fa-IR" sz="2400" b="1" dirty="0"/>
              <a:t>با پلاسماي گيرنده </a:t>
            </a:r>
            <a:r>
              <a:rPr lang="fa-IR" sz="2400" b="1" dirty="0" smtClean="0"/>
              <a:t>الزاميست 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(حتما از ست تزريقي بايد استفاده شود</a:t>
            </a:r>
            <a:r>
              <a:rPr lang="fa-IR" sz="2400" b="1" dirty="0" smtClean="0"/>
              <a:t>)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در فردبالغ مصرف يك واحد از آن هموگلوبين </a:t>
            </a:r>
            <a:r>
              <a:rPr lang="fa-IR" sz="2400" b="1" dirty="0" smtClean="0"/>
              <a:t>را</a:t>
            </a:r>
            <a:r>
              <a:rPr lang="fa-IR" sz="2400" b="1" dirty="0"/>
              <a:t> </a:t>
            </a:r>
            <a:r>
              <a:rPr lang="en-US" sz="2400" b="1" dirty="0" smtClean="0"/>
              <a:t>g/dl</a:t>
            </a:r>
            <a:r>
              <a:rPr lang="fa-IR" sz="2400" b="1" dirty="0" smtClean="0"/>
              <a:t> 1 </a:t>
            </a:r>
            <a:r>
              <a:rPr lang="fa-IR" sz="2400" b="1" dirty="0"/>
              <a:t>و هماتوكريت را </a:t>
            </a:r>
            <a:r>
              <a:rPr lang="fa-IR" sz="2400" b="1" dirty="0" smtClean="0"/>
              <a:t>3-4 </a:t>
            </a:r>
            <a:r>
              <a:rPr lang="fa-IR" sz="2400" b="1" dirty="0"/>
              <a:t>درصد افزايش مي دهد</a:t>
            </a:r>
            <a:r>
              <a:rPr lang="fa-IR" sz="2400" b="1" dirty="0" smtClean="0"/>
              <a:t>.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در اطفال تزريق به </a:t>
            </a:r>
            <a:r>
              <a:rPr lang="fa-IR" sz="2400" b="1" dirty="0" smtClean="0"/>
              <a:t>ميزان </a:t>
            </a:r>
            <a:r>
              <a:rPr lang="en-US" sz="2400" b="1" dirty="0" smtClean="0"/>
              <a:t>ml/kg </a:t>
            </a:r>
            <a:r>
              <a:rPr lang="fa-IR" sz="2400" b="1" dirty="0" smtClean="0"/>
              <a:t> 8-10هموگلوبين را</a:t>
            </a:r>
            <a:r>
              <a:rPr lang="fa-IR" sz="2400" b="1" dirty="0"/>
              <a:t> </a:t>
            </a:r>
            <a:r>
              <a:rPr lang="en-US" sz="2400" b="1" dirty="0" smtClean="0"/>
              <a:t>g/dl</a:t>
            </a:r>
            <a:r>
              <a:rPr lang="fa-IR" sz="2400" b="1" dirty="0" smtClean="0"/>
              <a:t> 2 </a:t>
            </a:r>
            <a:r>
              <a:rPr lang="fa-IR" sz="2400" b="1" dirty="0"/>
              <a:t>و هماتوكريت را </a:t>
            </a:r>
            <a:r>
              <a:rPr lang="fa-IR" sz="2400" b="1" dirty="0" smtClean="0"/>
              <a:t>6 درصد </a:t>
            </a:r>
            <a:r>
              <a:rPr lang="fa-IR" sz="2400" b="1" dirty="0"/>
              <a:t>افزايش مي دهد.</a:t>
            </a:r>
          </a:p>
        </p:txBody>
      </p:sp>
      <p:sp>
        <p:nvSpPr>
          <p:cNvPr id="8" name="Rectangle 7"/>
          <p:cNvSpPr/>
          <p:nvPr/>
        </p:nvSpPr>
        <p:spPr>
          <a:xfrm>
            <a:off x="683568" y="6392361"/>
            <a:ext cx="82809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/>
              <a:t>AABB TECHNICAL MANUAL 2020 chapter6 PAGE:145-153</a:t>
            </a:r>
          </a:p>
          <a:p>
            <a:r>
              <a:rPr lang="fr-FR" sz="1050" dirty="0"/>
              <a:t>AABB TECHNICAL MANUAL 2020 </a:t>
            </a:r>
            <a:r>
              <a:rPr lang="fr-FR" sz="1050" dirty="0" err="1"/>
              <a:t>chapter</a:t>
            </a:r>
            <a:r>
              <a:rPr lang="fr-FR" sz="1050" dirty="0"/>
              <a:t> 17 PAGE:504 &amp; chapter18 page:523-524</a:t>
            </a:r>
            <a:endParaRPr lang="en-US" sz="1050" b="1" dirty="0" smtClean="0"/>
          </a:p>
        </p:txBody>
      </p:sp>
    </p:spTree>
    <p:extLst>
      <p:ext uri="{BB962C8B-B14F-4D97-AF65-F5344CB8AC3E}">
        <p14:creationId xmlns:p14="http://schemas.microsoft.com/office/powerpoint/2010/main" val="349143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6797" r="1718" b="7227"/>
          <a:stretch/>
        </p:blipFill>
        <p:spPr bwMode="auto">
          <a:xfrm>
            <a:off x="0" y="188640"/>
            <a:ext cx="9144000" cy="62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42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انديكاسيون هاي مهم تزريق گويچه هاي </a:t>
            </a:r>
            <a:r>
              <a:rPr lang="fa-IR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قرمز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(RBC)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340768"/>
            <a:ext cx="8280920" cy="4320480"/>
          </a:xfrm>
        </p:spPr>
        <p:txBody>
          <a:bodyPr>
            <a:noAutofit/>
          </a:bodyPr>
          <a:lstStyle/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آنمي علامتدار در يك بيمار با حجم خون طبيعي(علايمي مانند نارسايي احتقاني قلب، آنژين و </a:t>
            </a:r>
            <a:r>
              <a:rPr lang="fa-IR" sz="2400" b="1" dirty="0" smtClean="0"/>
              <a:t>...)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ازدست دادن حاد خون بيشتر از 15 % حجم خون تخمين زده </a:t>
            </a:r>
            <a:r>
              <a:rPr lang="fa-IR" sz="2400" b="1" dirty="0" smtClean="0"/>
              <a:t>شده      </a:t>
            </a:r>
            <a:r>
              <a:rPr lang="en-US" sz="2400" b="1" dirty="0" smtClean="0"/>
              <a:t>Acute blood</a:t>
            </a:r>
            <a:r>
              <a:rPr lang="en-US" sz="2400" b="1" dirty="0"/>
              <a:t> </a:t>
            </a:r>
            <a:r>
              <a:rPr lang="en-US" sz="2400" b="1" dirty="0" smtClean="0"/>
              <a:t>loss</a:t>
            </a:r>
            <a:r>
              <a:rPr lang="en-US" sz="2400" b="1" dirty="0"/>
              <a:t> &gt;15%</a:t>
            </a:r>
            <a:r>
              <a:rPr lang="en-US" sz="2400" b="1" dirty="0" smtClean="0"/>
              <a:t> </a:t>
            </a:r>
            <a:endParaRPr lang="fa-IR" sz="2400" b="1" dirty="0" smtClean="0"/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هموگلوبین کمتر از 9 </a:t>
            </a:r>
            <a:r>
              <a:rPr lang="fa-IR" sz="2400" b="1" dirty="0"/>
              <a:t>قبل از عمل جراحي وانتظار از دست دادن بيش </a:t>
            </a:r>
            <a:r>
              <a:rPr lang="fa-IR" sz="2400" b="1" dirty="0" smtClean="0"/>
              <a:t>از 500 میلی لیتر </a:t>
            </a:r>
            <a:r>
              <a:rPr lang="fa-IR" sz="2400" b="1" dirty="0"/>
              <a:t>خون در عمل </a:t>
            </a:r>
            <a:r>
              <a:rPr lang="fa-IR" sz="2400" b="1" dirty="0" smtClean="0"/>
              <a:t>جراحي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هموگلوبین کمتر از </a:t>
            </a:r>
            <a:r>
              <a:rPr lang="fa-IR" sz="2400" b="1" dirty="0" smtClean="0"/>
              <a:t>7 در </a:t>
            </a:r>
            <a:r>
              <a:rPr lang="fa-IR" sz="2400" b="1" dirty="0"/>
              <a:t>يك بيمار بدحال و </a:t>
            </a:r>
            <a:r>
              <a:rPr lang="fa-IR" sz="2400" b="1" dirty="0" smtClean="0"/>
              <a:t>بحراني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هموگلوبین کمتر از 7 </a:t>
            </a:r>
            <a:r>
              <a:rPr lang="fa-IR" sz="2400" b="1" dirty="0" smtClean="0"/>
              <a:t>در </a:t>
            </a:r>
            <a:r>
              <a:rPr lang="fa-IR" sz="2400" b="1" dirty="0"/>
              <a:t>خونريزي هاي فعال قسمت فوقاني دستگاه </a:t>
            </a:r>
            <a:r>
              <a:rPr lang="fa-IR" sz="2400" b="1" dirty="0" smtClean="0"/>
              <a:t>گوارش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هموگلوبین کمتر از </a:t>
            </a:r>
            <a:r>
              <a:rPr lang="fa-IR" sz="2400" b="1" dirty="0" smtClean="0"/>
              <a:t>8 در </a:t>
            </a:r>
            <a:r>
              <a:rPr lang="fa-IR" sz="2400" b="1" dirty="0"/>
              <a:t>بيمار مبتلا به سندرم حاد عروق كرونر</a:t>
            </a:r>
            <a:endParaRPr lang="en-US" sz="2400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683568" y="6392361"/>
            <a:ext cx="82809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/>
              <a:t>Henry’s Clinical Diagnosis &amp; Laboratory Management By Laboratory Methods </a:t>
            </a:r>
            <a:r>
              <a:rPr lang="en-US" sz="1050" dirty="0"/>
              <a:t>24rd, 2021 chapter 37 page:777 table 37-2</a:t>
            </a:r>
            <a:endParaRPr lang="en-US" sz="1050" b="1" dirty="0" smtClean="0"/>
          </a:p>
        </p:txBody>
      </p:sp>
    </p:spTree>
    <p:extLst>
      <p:ext uri="{BB962C8B-B14F-4D97-AF65-F5344CB8AC3E}">
        <p14:creationId xmlns:p14="http://schemas.microsoft.com/office/powerpoint/2010/main" val="64503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انديكاسيون هاي مهم تزريق گويچه هاي </a:t>
            </a:r>
            <a:r>
              <a:rPr lang="fa-IR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قرمز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(RBC)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8568952" cy="4320480"/>
          </a:xfrm>
        </p:spPr>
        <p:txBody>
          <a:bodyPr>
            <a:noAutofit/>
          </a:bodyPr>
          <a:lstStyle/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هموگلوبین کمتر از </a:t>
            </a:r>
            <a:r>
              <a:rPr lang="fa-IR" sz="2400" b="1" dirty="0" smtClean="0"/>
              <a:t>10 همراه </a:t>
            </a:r>
            <a:r>
              <a:rPr lang="fa-IR" sz="2400" b="1" dirty="0"/>
              <a:t>با خونريزي ناشي از اورمي يا </a:t>
            </a:r>
            <a:r>
              <a:rPr lang="fa-IR" sz="2400" b="1" dirty="0" smtClean="0"/>
              <a:t>ترومبوسيتوپني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موارد زير در بيماري سلول داسي </a:t>
            </a:r>
            <a:r>
              <a:rPr lang="fa-IR" sz="2400" b="1" dirty="0" smtClean="0"/>
              <a:t>شكل:</a:t>
            </a:r>
          </a:p>
          <a:p>
            <a:pPr lvl="1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احتباس حاد </a:t>
            </a:r>
            <a:r>
              <a:rPr lang="en-US" sz="2400" b="1" dirty="0" err="1" smtClean="0"/>
              <a:t>Hb</a:t>
            </a:r>
            <a:r>
              <a:rPr lang="en-US" sz="2400" b="1" dirty="0" smtClean="0"/>
              <a:t>&lt;5</a:t>
            </a:r>
            <a:r>
              <a:rPr lang="fa-IR" sz="2400" b="1" dirty="0" smtClean="0"/>
              <a:t> </a:t>
            </a:r>
            <a:r>
              <a:rPr lang="fa-IR" sz="2400" b="1" dirty="0"/>
              <a:t>يا </a:t>
            </a:r>
            <a:r>
              <a:rPr lang="fa-IR" sz="2400" b="1" dirty="0" smtClean="0"/>
              <a:t>افت</a:t>
            </a:r>
            <a:r>
              <a:rPr lang="en-US" sz="2400" b="1" dirty="0" err="1" smtClean="0"/>
              <a:t>Hb</a:t>
            </a:r>
            <a:r>
              <a:rPr lang="fa-IR" sz="2400" b="1" dirty="0" smtClean="0"/>
              <a:t> </a:t>
            </a:r>
            <a:r>
              <a:rPr lang="fa-IR" sz="2400" b="1" dirty="0"/>
              <a:t>به ميزان بيشتر از 20 </a:t>
            </a:r>
            <a:r>
              <a:rPr lang="fa-IR" sz="2400" b="1" dirty="0" smtClean="0"/>
              <a:t>% از</a:t>
            </a:r>
            <a:r>
              <a:rPr lang="en-US" sz="2400" b="1" dirty="0"/>
              <a:t> </a:t>
            </a:r>
            <a:r>
              <a:rPr lang="en-US" sz="2400" b="1" dirty="0" err="1" smtClean="0"/>
              <a:t>Hb</a:t>
            </a:r>
            <a:r>
              <a:rPr lang="fa-IR" sz="2400" b="1" dirty="0" smtClean="0"/>
              <a:t> پایه </a:t>
            </a:r>
          </a:p>
          <a:p>
            <a:pPr lvl="1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سندرم </a:t>
            </a:r>
            <a:r>
              <a:rPr lang="fa-IR" sz="2400" b="1" dirty="0"/>
              <a:t>حاد قفسه </a:t>
            </a:r>
            <a:r>
              <a:rPr lang="fa-IR" sz="2400" b="1" dirty="0" smtClean="0"/>
              <a:t>سينه:دراين </a:t>
            </a:r>
            <a:r>
              <a:rPr lang="fa-IR" sz="2400" b="1" dirty="0"/>
              <a:t>حالت هموگلوبين </a:t>
            </a:r>
            <a:r>
              <a:rPr lang="fa-IR" sz="2400" b="1" dirty="0" smtClean="0"/>
              <a:t>هدف10وهموگلوبين</a:t>
            </a:r>
            <a:r>
              <a:rPr lang="en-US" sz="2400" b="1" dirty="0" smtClean="0"/>
              <a:t>S</a:t>
            </a:r>
            <a:r>
              <a:rPr lang="fa-IR" sz="2400" b="1" dirty="0" smtClean="0"/>
              <a:t> </a:t>
            </a:r>
            <a:r>
              <a:rPr lang="fa-IR" sz="2400" b="1" dirty="0"/>
              <a:t>كمتر از 30 </a:t>
            </a:r>
            <a:r>
              <a:rPr lang="fa-IR" sz="2400" b="1" dirty="0" smtClean="0"/>
              <a:t>درصد</a:t>
            </a:r>
          </a:p>
          <a:p>
            <a:pPr lvl="1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پيشگيري از سكته مغزي: </a:t>
            </a:r>
            <a:r>
              <a:rPr lang="fa-IR" sz="2400" b="1" dirty="0" smtClean="0"/>
              <a:t>هموگلوبين</a:t>
            </a:r>
            <a:r>
              <a:rPr lang="en-US" sz="2400" b="1" dirty="0"/>
              <a:t> </a:t>
            </a:r>
            <a:r>
              <a:rPr lang="en-US" sz="2400" b="1" dirty="0" smtClean="0"/>
              <a:t>S</a:t>
            </a:r>
            <a:r>
              <a:rPr lang="fa-IR" sz="2400" b="1" dirty="0"/>
              <a:t>كمتر از 30 درصد</a:t>
            </a:r>
          </a:p>
          <a:p>
            <a:pPr lvl="1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بيهوشي عمومي </a:t>
            </a:r>
            <a:r>
              <a:rPr lang="fa-IR" sz="2400" b="1" dirty="0" smtClean="0"/>
              <a:t>:هموگلوبين هدف10 </a:t>
            </a:r>
            <a:r>
              <a:rPr lang="fa-IR" sz="2400" b="1" dirty="0"/>
              <a:t>هموگلوبين</a:t>
            </a:r>
            <a:r>
              <a:rPr lang="en-US" sz="2400" b="1" dirty="0"/>
              <a:t> S</a:t>
            </a:r>
            <a:r>
              <a:rPr lang="fa-IR" sz="2400" b="1" dirty="0"/>
              <a:t>كمتر از </a:t>
            </a:r>
            <a:r>
              <a:rPr lang="fa-IR" sz="2400" b="1" dirty="0" smtClean="0"/>
              <a:t>60 </a:t>
            </a:r>
            <a:r>
              <a:rPr lang="fa-IR" sz="2400" b="1" dirty="0"/>
              <a:t>درصد</a:t>
            </a:r>
            <a:endParaRPr lang="fa-IR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6392361"/>
            <a:ext cx="82809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/>
              <a:t>Henry’s Clinical Diagnosis &amp; Laboratory Management By Laboratory Methods </a:t>
            </a:r>
            <a:r>
              <a:rPr lang="en-US" sz="1050" dirty="0"/>
              <a:t>24rd, 2021 chapter 37 page:777 table 37-2</a:t>
            </a:r>
            <a:endParaRPr lang="en-US" sz="1050" b="1" dirty="0" smtClean="0"/>
          </a:p>
        </p:txBody>
      </p:sp>
    </p:spTree>
    <p:extLst>
      <p:ext uri="{BB962C8B-B14F-4D97-AF65-F5344CB8AC3E}">
        <p14:creationId xmlns:p14="http://schemas.microsoft.com/office/powerpoint/2010/main" val="385839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گلبول قرمز شسته </a:t>
            </a:r>
            <a:r>
              <a:rPr lang="fa-IR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شده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772816"/>
            <a:ext cx="5328592" cy="3888432"/>
          </a:xfrm>
        </p:spPr>
        <p:txBody>
          <a:bodyPr>
            <a:noAutofit/>
          </a:bodyPr>
          <a:lstStyle/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به منظور كاهش </a:t>
            </a:r>
            <a:r>
              <a:rPr lang="fa-IR" sz="2400" b="1" dirty="0" smtClean="0"/>
              <a:t>پروتئين</a:t>
            </a:r>
            <a:r>
              <a:rPr lang="en-US" sz="2400" b="1" dirty="0" smtClean="0"/>
              <a:t> </a:t>
            </a:r>
            <a:r>
              <a:rPr lang="fa-IR" sz="2400" b="1" dirty="0" smtClean="0"/>
              <a:t>هاي </a:t>
            </a:r>
            <a:r>
              <a:rPr lang="fa-IR" sz="2400" b="1" dirty="0"/>
              <a:t>مولد عوارض آلرژيك تزريق </a:t>
            </a:r>
            <a:r>
              <a:rPr lang="fa-IR" sz="2400" b="1" dirty="0" smtClean="0"/>
              <a:t>خون</a:t>
            </a:r>
            <a:r>
              <a:rPr lang="fa-IR" sz="2400" b="1" dirty="0"/>
              <a:t>،</a:t>
            </a:r>
            <a:r>
              <a:rPr lang="fa-IR" sz="2400" b="1" dirty="0" smtClean="0"/>
              <a:t> </a:t>
            </a:r>
            <a:r>
              <a:rPr lang="fa-IR" sz="2400" b="1" dirty="0"/>
              <a:t>از روش شستشو استفاده مي گردد</a:t>
            </a:r>
            <a:r>
              <a:rPr lang="fa-IR" sz="2400" b="1" dirty="0" smtClean="0"/>
              <a:t>.</a:t>
            </a:r>
          </a:p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حجم اين فراورده با افزودن مقدار نرمال سالين 300 ميلي ليتر مي باشد كه گلبول هاي قرمز به جاي محلول در </a:t>
            </a:r>
            <a:r>
              <a:rPr lang="fa-IR" sz="2400" b="1" dirty="0" smtClean="0"/>
              <a:t>پلاسما در </a:t>
            </a:r>
            <a:r>
              <a:rPr lang="fa-IR" sz="2400" b="1" dirty="0"/>
              <a:t>نرمال سالين معلق </a:t>
            </a:r>
            <a:r>
              <a:rPr lang="fa-IR" sz="2400" b="1" dirty="0" smtClean="0"/>
              <a:t>هستند</a:t>
            </a:r>
          </a:p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خون شسته شده داراي </a:t>
            </a:r>
            <a:r>
              <a:rPr lang="fa-IR" sz="2400" b="1" dirty="0"/>
              <a:t>هماتوكريت 75% و </a:t>
            </a:r>
            <a:r>
              <a:rPr lang="fa-IR" sz="2400" b="1" dirty="0"/>
              <a:t>كمتر از </a:t>
            </a:r>
            <a:r>
              <a:rPr lang="fa-IR" sz="2400" b="1" dirty="0"/>
              <a:t>10</a:t>
            </a:r>
            <a:r>
              <a:rPr lang="fa-IR" sz="2400" b="1" baseline="30000" dirty="0"/>
              <a:t>8</a:t>
            </a:r>
            <a:r>
              <a:rPr lang="fa-IR" sz="2400" b="1" dirty="0"/>
              <a:t>*5 </a:t>
            </a:r>
            <a:r>
              <a:rPr lang="fa-IR" sz="2400" b="1" dirty="0"/>
              <a:t>گلبول سفيد است.</a:t>
            </a:r>
            <a:endParaRPr lang="en-US" sz="2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72816"/>
            <a:ext cx="3373027" cy="356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24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گلبول قرمز شسته </a:t>
            </a:r>
            <a:r>
              <a:rPr lang="fa-IR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شده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888" y="1916832"/>
            <a:ext cx="5400600" cy="3744416"/>
          </a:xfrm>
        </p:spPr>
        <p:txBody>
          <a:bodyPr>
            <a:noAutofit/>
          </a:bodyPr>
          <a:lstStyle/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کاهش پروتئین تا 98 درصد</a:t>
            </a:r>
          </a:p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کاهش </a:t>
            </a:r>
            <a:r>
              <a:rPr lang="fa-IR" sz="2400" b="1" dirty="0" smtClean="0"/>
              <a:t>گلبول سفید </a:t>
            </a:r>
            <a:r>
              <a:rPr lang="fa-IR" sz="2400" b="1" dirty="0"/>
              <a:t>تا </a:t>
            </a:r>
            <a:r>
              <a:rPr lang="fa-IR" sz="2400" b="1" dirty="0" smtClean="0"/>
              <a:t>85 </a:t>
            </a:r>
            <a:r>
              <a:rPr lang="fa-IR" sz="2400" b="1" dirty="0"/>
              <a:t>درصد</a:t>
            </a:r>
          </a:p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کاهش </a:t>
            </a:r>
            <a:r>
              <a:rPr lang="en-US" sz="2400" b="1" dirty="0" smtClean="0"/>
              <a:t>RBC</a:t>
            </a:r>
            <a:r>
              <a:rPr lang="fa-IR" sz="2400" b="1" dirty="0" smtClean="0"/>
              <a:t> 10 تا 20 درصد</a:t>
            </a:r>
          </a:p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endParaRPr lang="fa-IR" sz="2400" b="1" dirty="0"/>
          </a:p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نگهداری در دمای 2-6 درجه سانتیگراد فقط برای 24 ساعت</a:t>
            </a:r>
            <a:endParaRPr lang="fa-IR" sz="2400" b="1" dirty="0"/>
          </a:p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endParaRPr lang="fa-IR" sz="2400" b="1" dirty="0" smtClean="0"/>
          </a:p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endParaRPr lang="en-US" sz="2400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72816"/>
            <a:ext cx="3373027" cy="356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46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گلبول قرمز شسته </a:t>
            </a:r>
            <a:r>
              <a:rPr lang="fa-IR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شده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888" y="1916832"/>
            <a:ext cx="5400600" cy="3744416"/>
          </a:xfrm>
        </p:spPr>
        <p:txBody>
          <a:bodyPr>
            <a:noAutofit/>
          </a:bodyPr>
          <a:lstStyle/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سابقه واكنش آلرژيك يا </a:t>
            </a:r>
            <a:r>
              <a:rPr lang="fa-IR" sz="2400" b="1" dirty="0" smtClean="0"/>
              <a:t>آنافيلاكتيك</a:t>
            </a:r>
          </a:p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تزريق خون با حجم يا سرعت بالا در نوزادان و كودكان با جثه </a:t>
            </a:r>
            <a:r>
              <a:rPr lang="fa-IR" sz="2400" b="1" dirty="0" smtClean="0"/>
              <a:t>كوچك</a:t>
            </a:r>
          </a:p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بيمار</a:t>
            </a:r>
            <a:r>
              <a:rPr lang="en-US" sz="2400" b="1" dirty="0" smtClean="0"/>
              <a:t>IgA-deficient</a:t>
            </a:r>
            <a:r>
              <a:rPr lang="fa-IR" sz="2400" b="1" dirty="0" smtClean="0"/>
              <a:t> وقتي اهداكننده</a:t>
            </a:r>
            <a:r>
              <a:rPr lang="en-US" sz="2400" b="1" dirty="0" smtClean="0"/>
              <a:t> IgA-</a:t>
            </a:r>
            <a:r>
              <a:rPr lang="en-US" sz="2400" b="1" dirty="0" err="1" smtClean="0"/>
              <a:t>deficien</a:t>
            </a:r>
            <a:r>
              <a:rPr lang="fa-IR" sz="2400" b="1" dirty="0" smtClean="0"/>
              <a:t>دردسترس نمي باشد</a:t>
            </a:r>
          </a:p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endParaRPr lang="en-US" sz="2400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683568" y="6392361"/>
            <a:ext cx="82809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Henry’s clinical diagnosis and management by laboratory methods 24th edition 2021 chapter 36 page:767-769 &amp; chapter 37 page:774-784</a:t>
            </a:r>
            <a:endParaRPr lang="en-US" sz="1050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72816"/>
            <a:ext cx="3373027" cy="356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71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گلبول قرمز پرتوتابي شده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lnSpc>
                <a:spcPts val="3100"/>
              </a:lnSpc>
            </a:pPr>
            <a:r>
              <a:rPr lang="fa-IR" sz="2200" b="1" dirty="0"/>
              <a:t>در گيرندگاني كه احتمال دارد در آنها پروليفراسيون لنفوسيت </a:t>
            </a:r>
            <a:r>
              <a:rPr lang="en-US" sz="2200" b="1" dirty="0"/>
              <a:t>T  </a:t>
            </a:r>
            <a:r>
              <a:rPr lang="fa-IR" sz="2200" b="1" dirty="0"/>
              <a:t>صورت گيرد يا اهداكنندگاني كه خطر </a:t>
            </a:r>
            <a:r>
              <a:rPr lang="fa-IR" sz="2200" b="1" dirty="0" smtClean="0"/>
              <a:t>ايجاد</a:t>
            </a:r>
            <a:r>
              <a:rPr lang="en-US" sz="2200" b="1" dirty="0" smtClean="0"/>
              <a:t> GVHD  </a:t>
            </a:r>
            <a:r>
              <a:rPr lang="fa-IR" sz="2200" b="1" dirty="0" smtClean="0"/>
              <a:t>آنها </a:t>
            </a:r>
            <a:r>
              <a:rPr lang="fa-IR" sz="2200" b="1" dirty="0"/>
              <a:t>زياد است (مثل اهداكنندگاني كه از بستگان نزديك گيرنده مي باشد)، بايد خون و فرآورده هاي سلولي كه داراي لنفوسيت زنده مي باشند ( شامل فرآورده گلبول قرمز، پلاكت و فرآورده گرانولوسيت ) اشعه داده شوند.</a:t>
            </a:r>
          </a:p>
          <a:p>
            <a:pPr algn="r" rtl="1">
              <a:lnSpc>
                <a:spcPts val="3100"/>
              </a:lnSpc>
            </a:pPr>
            <a:r>
              <a:rPr lang="fa-IR" sz="2200" b="1" dirty="0"/>
              <a:t> تزريق فرآورده هاي خون آلوژن حاوي لنفوسيتهاي صلاحيت دار ايمني كه بواسطه مشكل سيستم ايمني فرد گيرنده دفع نمي گردد و تكثير لنفوسيت را در بدن فرد گيرنده سبب مي شود، با هجوم لنفوسيتهاي تكثير يافته به بافت مغزاستخوان پوست، كبد، دستگاه گوارش موجب واكنش </a:t>
            </a:r>
            <a:r>
              <a:rPr lang="en-US" sz="2200" b="1" dirty="0"/>
              <a:t>GVHD </a:t>
            </a:r>
            <a:r>
              <a:rPr lang="fa-IR" sz="2200" b="1" dirty="0"/>
              <a:t>می شود.</a:t>
            </a:r>
          </a:p>
          <a:p>
            <a:pPr algn="r" rtl="1">
              <a:lnSpc>
                <a:spcPts val="3100"/>
              </a:lnSpc>
            </a:pPr>
            <a:r>
              <a:rPr lang="fa-IR" sz="2200" b="1" dirty="0"/>
              <a:t>پرتوتابي اين فرآورده ها سبب غيرفعال شدن لنفوسيتها شده و بهترين راه مقابله با اين واكنش  </a:t>
            </a:r>
            <a:r>
              <a:rPr lang="en-US" sz="2200" b="1" dirty="0"/>
              <a:t>GVHD </a:t>
            </a:r>
            <a:r>
              <a:rPr lang="fa-IR" sz="2200" b="1" dirty="0"/>
              <a:t>پرتوتابي فرآورده برای این بیماران است.</a:t>
            </a:r>
          </a:p>
          <a:p>
            <a:pPr algn="r" rtl="1">
              <a:lnSpc>
                <a:spcPts val="3100"/>
              </a:lnSpc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081479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WBDD\1399\WhatsApp Image 2020-06-19 at 2.20.20 P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59" y="2052503"/>
            <a:ext cx="3378137" cy="47320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184482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49610" y="1336993"/>
            <a:ext cx="5070861" cy="365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 algn="just" rtl="1">
              <a:lnSpc>
                <a:spcPct val="90000"/>
              </a:lnSpc>
              <a:spcBef>
                <a:spcPct val="20000"/>
              </a:spcBef>
              <a:buClr>
                <a:srgbClr val="AD0101"/>
              </a:buClr>
              <a:buFont typeface="Arial" pitchFamily="34" charset="0"/>
              <a:buChar char="•"/>
            </a:pPr>
            <a:r>
              <a:rPr lang="fa-IR" sz="2400" b="1" dirty="0">
                <a:solidFill>
                  <a:srgbClr val="320E04"/>
                </a:solidFill>
                <a:latin typeface="Times New Roman"/>
                <a:cs typeface="B Nazanin" pitchFamily="2" charset="-78"/>
              </a:rPr>
              <a:t>ا</a:t>
            </a:r>
            <a:r>
              <a:rPr lang="fa-IR" sz="2400" b="1" dirty="0">
                <a:solidFill>
                  <a:srgbClr val="003399"/>
                </a:solidFill>
                <a:latin typeface="Times New Roman"/>
                <a:cs typeface="B Nazanin" pitchFamily="2" charset="-78"/>
              </a:rPr>
              <a:t>نتخاب اهدا کننده سالم</a:t>
            </a:r>
          </a:p>
          <a:p>
            <a:pPr marL="274320" lvl="0" indent="-274320" algn="just" rtl="1">
              <a:lnSpc>
                <a:spcPct val="90000"/>
              </a:lnSpc>
              <a:spcBef>
                <a:spcPct val="20000"/>
              </a:spcBef>
              <a:buClr>
                <a:srgbClr val="AD0101"/>
              </a:buClr>
              <a:buFont typeface="Arial" pitchFamily="34" charset="0"/>
              <a:buChar char="•"/>
            </a:pPr>
            <a:r>
              <a:rPr lang="fa-IR" sz="2400" b="1" dirty="0">
                <a:solidFill>
                  <a:srgbClr val="003399"/>
                </a:solidFill>
                <a:latin typeface="Times New Roman"/>
                <a:cs typeface="B Nazanin" pitchFamily="2" charset="-78"/>
              </a:rPr>
              <a:t>آزمایشات لازم بر روی خون های اهدایی (بررسی </a:t>
            </a:r>
            <a:r>
              <a:rPr lang="en-US" b="1" dirty="0">
                <a:solidFill>
                  <a:srgbClr val="003399"/>
                </a:solidFill>
                <a:latin typeface="Times New Roman"/>
                <a:cs typeface="B Nazanin" pitchFamily="2" charset="-78"/>
              </a:rPr>
              <a:t>HIV</a:t>
            </a:r>
            <a:r>
              <a:rPr lang="fa-IR" sz="2400" b="1" dirty="0">
                <a:solidFill>
                  <a:srgbClr val="003399"/>
                </a:solidFill>
                <a:latin typeface="Times New Roman"/>
                <a:cs typeface="B Nazanin" pitchFamily="2" charset="-78"/>
              </a:rPr>
              <a:t> و </a:t>
            </a:r>
            <a:r>
              <a:rPr lang="en-US" b="1" dirty="0">
                <a:solidFill>
                  <a:srgbClr val="003399"/>
                </a:solidFill>
                <a:latin typeface="Times New Roman"/>
                <a:cs typeface="B Nazanin" pitchFamily="2" charset="-78"/>
              </a:rPr>
              <a:t>HBV</a:t>
            </a:r>
            <a:r>
              <a:rPr lang="fa-IR" sz="2400" b="1" dirty="0">
                <a:solidFill>
                  <a:srgbClr val="003399"/>
                </a:solidFill>
                <a:latin typeface="Times New Roman"/>
                <a:cs typeface="B Nazanin" pitchFamily="2" charset="-78"/>
              </a:rPr>
              <a:t> و </a:t>
            </a:r>
            <a:r>
              <a:rPr lang="en-US" b="1" dirty="0">
                <a:solidFill>
                  <a:srgbClr val="003399"/>
                </a:solidFill>
                <a:latin typeface="Times New Roman"/>
                <a:cs typeface="B Nazanin" pitchFamily="2" charset="-78"/>
              </a:rPr>
              <a:t>HCV</a:t>
            </a:r>
            <a:r>
              <a:rPr lang="fa-IR" sz="2400" b="1" dirty="0">
                <a:solidFill>
                  <a:srgbClr val="003399"/>
                </a:solidFill>
                <a:latin typeface="Times New Roman"/>
                <a:cs typeface="B Nazanin" pitchFamily="2" charset="-78"/>
              </a:rPr>
              <a:t> و سیفلیس و تعیین گروه خون)</a:t>
            </a:r>
          </a:p>
          <a:p>
            <a:pPr marL="274320" lvl="0" indent="-274320" algn="just" rtl="1">
              <a:lnSpc>
                <a:spcPct val="90000"/>
              </a:lnSpc>
              <a:spcBef>
                <a:spcPct val="20000"/>
              </a:spcBef>
              <a:buClr>
                <a:srgbClr val="AD0101"/>
              </a:buClr>
              <a:buFont typeface="Arial" pitchFamily="34" charset="0"/>
              <a:buChar char="•"/>
            </a:pPr>
            <a:r>
              <a:rPr lang="fa-IR" sz="2400" b="1" dirty="0">
                <a:solidFill>
                  <a:srgbClr val="C00000"/>
                </a:solidFill>
                <a:latin typeface="Times New Roman"/>
                <a:cs typeface="B Nazanin" pitchFamily="2" charset="-78"/>
              </a:rPr>
              <a:t>تهیه فرآورده های مختلف نظیر گلبول قرمز، پلاکت، پلاسما، کرایو و ساير فرآورده ها نظير گلبول قرمز شسته شده يا اشعه ديده و...</a:t>
            </a:r>
          </a:p>
          <a:p>
            <a:pPr marL="274320" lvl="0" indent="-274320" algn="just" rtl="1">
              <a:lnSpc>
                <a:spcPct val="90000"/>
              </a:lnSpc>
              <a:spcBef>
                <a:spcPct val="20000"/>
              </a:spcBef>
              <a:buClr>
                <a:srgbClr val="AD0101"/>
              </a:buClr>
              <a:buFont typeface="Arial" pitchFamily="34" charset="0"/>
              <a:buChar char="•"/>
            </a:pPr>
            <a:r>
              <a:rPr lang="fa-IR" sz="2400" b="1" dirty="0">
                <a:solidFill>
                  <a:srgbClr val="003399"/>
                </a:solidFill>
                <a:latin typeface="Times New Roman"/>
                <a:cs typeface="B Nazanin" pitchFamily="2" charset="-78"/>
              </a:rPr>
              <a:t>نگهداری صحیح فرآورده های خونی</a:t>
            </a:r>
          </a:p>
          <a:p>
            <a:pPr marL="274320" lvl="0" indent="-274320" algn="just" rtl="1">
              <a:lnSpc>
                <a:spcPct val="90000"/>
              </a:lnSpc>
              <a:spcBef>
                <a:spcPct val="20000"/>
              </a:spcBef>
              <a:buClr>
                <a:srgbClr val="AD0101"/>
              </a:buClr>
              <a:buFont typeface="Arial" pitchFamily="34" charset="0"/>
              <a:buChar char="•"/>
            </a:pPr>
            <a:r>
              <a:rPr lang="fa-IR" sz="2400" b="1" dirty="0">
                <a:solidFill>
                  <a:srgbClr val="003399"/>
                </a:solidFill>
                <a:latin typeface="Times New Roman"/>
                <a:cs typeface="B Nazanin" pitchFamily="2" charset="-78"/>
              </a:rPr>
              <a:t>ریلیز و پخش خون</a:t>
            </a:r>
            <a:endParaRPr lang="en-US" sz="2400" b="1" dirty="0">
              <a:solidFill>
                <a:srgbClr val="003399"/>
              </a:solidFill>
              <a:latin typeface="Times New Roman"/>
              <a:cs typeface="B Nazanin" pitchFamily="2" charset="-78"/>
            </a:endParaRPr>
          </a:p>
          <a:p>
            <a:pPr marL="285750" indent="-285750" algn="r" rtl="1">
              <a:buFontTx/>
              <a:buChar char="-"/>
            </a:pPr>
            <a:endParaRPr lang="en-US" dirty="0">
              <a:cs typeface="B Nazanin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395953"/>
            <a:ext cx="4392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وظایف سازمان انتقال خون 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3654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گلبول </a:t>
            </a:r>
            <a:r>
              <a:rPr lang="fa-I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قرمز پرتوتابي </a:t>
            </a:r>
            <a:r>
              <a:rPr lang="fa-I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شده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856" y="1628800"/>
            <a:ext cx="5688632" cy="4032448"/>
          </a:xfrm>
        </p:spPr>
        <p:txBody>
          <a:bodyPr>
            <a:noAutofit/>
          </a:bodyPr>
          <a:lstStyle/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تزريق خون داخل رحمي-نوزادان پره مچور با وزن كم هنگام </a:t>
            </a:r>
            <a:r>
              <a:rPr lang="fa-IR" sz="2400" b="1" dirty="0" smtClean="0"/>
              <a:t>تولد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نوازادان با اريتروبلاستوز فتاليس-نقص ايمني </a:t>
            </a:r>
            <a:r>
              <a:rPr lang="fa-IR" sz="2400" b="1" dirty="0" smtClean="0"/>
              <a:t>مادرزادي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بدخيمي هاي هماتولوژيك يا تومورهاي توپر نظير </a:t>
            </a:r>
            <a:r>
              <a:rPr lang="fa-IR" sz="2400" b="1" dirty="0" smtClean="0"/>
              <a:t>نوروبلاستوما-هوچكين-ساركوما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endParaRPr lang="en-US" sz="2400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683568" y="6392361"/>
            <a:ext cx="82809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Henry’s clinical diagnosis and management by laboratory methods 24th edition 2021 chapter 36 page:767-769 &amp; chapter 37 page:774-784</a:t>
            </a:r>
            <a:endParaRPr lang="en-US" sz="1050" b="1" dirty="0" smtClean="0"/>
          </a:p>
        </p:txBody>
      </p:sp>
      <p:pic>
        <p:nvPicPr>
          <p:cNvPr id="5" name="Picture 2" descr="\\10.12.2.12\Public\روابط عمومی\خون اشعه دیده\DSC09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2260"/>
            <a:ext cx="280831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50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1196752"/>
            <a:ext cx="7543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73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گلبول قرمز كم لوكوسيت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8280920" cy="4104456"/>
          </a:xfrm>
        </p:spPr>
        <p:txBody>
          <a:bodyPr>
            <a:noAutofit/>
          </a:bodyPr>
          <a:lstStyle/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endParaRPr lang="en-US" sz="24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51235"/>
            <a:ext cx="1571625" cy="1571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80048"/>
            <a:ext cx="2976330" cy="2232248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9704" y="1605228"/>
            <a:ext cx="2664296" cy="466338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011688" y="253704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3792488" y="3200623"/>
            <a:ext cx="609600" cy="366713"/>
            <a:chOff x="971550" y="1989138"/>
            <a:chExt cx="2160588" cy="2160587"/>
          </a:xfrm>
        </p:grpSpPr>
        <p:sp>
          <p:nvSpPr>
            <p:cNvPr id="11" name="Oval 4"/>
            <p:cNvSpPr>
              <a:spLocks noChangeArrowheads="1"/>
            </p:cNvSpPr>
            <p:nvPr/>
          </p:nvSpPr>
          <p:spPr bwMode="auto">
            <a:xfrm>
              <a:off x="971550" y="1989138"/>
              <a:ext cx="2160588" cy="2160587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1547813" y="2420938"/>
              <a:ext cx="1368425" cy="151288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13" name="Flowchart: Magnetic Disk 12"/>
          <p:cNvSpPr/>
          <p:nvPr/>
        </p:nvSpPr>
        <p:spPr>
          <a:xfrm>
            <a:off x="3590876" y="3680048"/>
            <a:ext cx="2324100" cy="342900"/>
          </a:xfrm>
          <a:prstGeom prst="flowChartMagneticDisk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</a:rPr>
              <a:t>FILTER</a:t>
            </a:r>
          </a:p>
        </p:txBody>
      </p:sp>
      <p:grpSp>
        <p:nvGrpSpPr>
          <p:cNvPr id="14" name="Group 1"/>
          <p:cNvGrpSpPr>
            <a:grpSpLocks/>
          </p:cNvGrpSpPr>
          <p:nvPr/>
        </p:nvGrpSpPr>
        <p:grpSpPr bwMode="auto">
          <a:xfrm>
            <a:off x="5059313" y="3335561"/>
            <a:ext cx="609600" cy="420687"/>
            <a:chOff x="971550" y="1989138"/>
            <a:chExt cx="2160588" cy="2160587"/>
          </a:xfrm>
        </p:grpSpPr>
        <p:sp>
          <p:nvSpPr>
            <p:cNvPr id="15" name="Oval 4"/>
            <p:cNvSpPr>
              <a:spLocks noChangeArrowheads="1"/>
            </p:cNvSpPr>
            <p:nvPr/>
          </p:nvSpPr>
          <p:spPr bwMode="auto">
            <a:xfrm>
              <a:off x="971550" y="1989138"/>
              <a:ext cx="2160588" cy="2160587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16" name="Oval 9"/>
            <p:cNvSpPr>
              <a:spLocks noChangeArrowheads="1"/>
            </p:cNvSpPr>
            <p:nvPr/>
          </p:nvSpPr>
          <p:spPr bwMode="auto">
            <a:xfrm>
              <a:off x="1547813" y="2420938"/>
              <a:ext cx="1368425" cy="151288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pitchFamily="34" charset="0"/>
                <a:ea typeface="MS PGothic" pitchFamily="34" charset="-128"/>
              </a:endParaRPr>
            </a:p>
          </p:txBody>
        </p:sp>
      </p:grpSp>
      <p:grpSp>
        <p:nvGrpSpPr>
          <p:cNvPr id="17" name="Group 1"/>
          <p:cNvGrpSpPr>
            <a:grpSpLocks/>
          </p:cNvGrpSpPr>
          <p:nvPr/>
        </p:nvGrpSpPr>
        <p:grpSpPr bwMode="auto">
          <a:xfrm>
            <a:off x="4173488" y="3353023"/>
            <a:ext cx="609600" cy="366713"/>
            <a:chOff x="971550" y="1989138"/>
            <a:chExt cx="2160588" cy="2160587"/>
          </a:xfrm>
        </p:grpSpPr>
        <p:sp>
          <p:nvSpPr>
            <p:cNvPr id="18" name="Oval 4"/>
            <p:cNvSpPr>
              <a:spLocks noChangeArrowheads="1"/>
            </p:cNvSpPr>
            <p:nvPr/>
          </p:nvSpPr>
          <p:spPr bwMode="auto">
            <a:xfrm>
              <a:off x="971550" y="1989138"/>
              <a:ext cx="2160588" cy="2160587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auto">
            <a:xfrm>
              <a:off x="1547813" y="2420938"/>
              <a:ext cx="1368425" cy="151288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pitchFamily="34" charset="0"/>
                <a:ea typeface="MS PGothic" pitchFamily="34" charset="-128"/>
              </a:endParaRPr>
            </a:p>
          </p:txBody>
        </p:sp>
      </p:grpSp>
      <p:grpSp>
        <p:nvGrpSpPr>
          <p:cNvPr id="20" name="Group 1"/>
          <p:cNvGrpSpPr>
            <a:grpSpLocks/>
          </p:cNvGrpSpPr>
          <p:nvPr/>
        </p:nvGrpSpPr>
        <p:grpSpPr bwMode="auto">
          <a:xfrm>
            <a:off x="4630688" y="2308448"/>
            <a:ext cx="609600" cy="366713"/>
            <a:chOff x="971550" y="1989138"/>
            <a:chExt cx="2160588" cy="2160587"/>
          </a:xfrm>
        </p:grpSpPr>
        <p:sp>
          <p:nvSpPr>
            <p:cNvPr id="21" name="Oval 4"/>
            <p:cNvSpPr>
              <a:spLocks noChangeArrowheads="1"/>
            </p:cNvSpPr>
            <p:nvPr/>
          </p:nvSpPr>
          <p:spPr bwMode="auto">
            <a:xfrm>
              <a:off x="971550" y="1989138"/>
              <a:ext cx="2160588" cy="2160587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2" name="Oval 9"/>
            <p:cNvSpPr>
              <a:spLocks noChangeArrowheads="1"/>
            </p:cNvSpPr>
            <p:nvPr/>
          </p:nvSpPr>
          <p:spPr bwMode="auto">
            <a:xfrm>
              <a:off x="1547813" y="2401529"/>
              <a:ext cx="1368426" cy="151288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pitchFamily="34" charset="0"/>
                <a:ea typeface="MS PGothic" pitchFamily="34" charset="-128"/>
              </a:endParaRPr>
            </a:p>
          </p:txBody>
        </p:sp>
      </p:grpSp>
      <p:grpSp>
        <p:nvGrpSpPr>
          <p:cNvPr id="23" name="Group 1"/>
          <p:cNvGrpSpPr>
            <a:grpSpLocks/>
          </p:cNvGrpSpPr>
          <p:nvPr/>
        </p:nvGrpSpPr>
        <p:grpSpPr bwMode="auto">
          <a:xfrm>
            <a:off x="3944888" y="2232248"/>
            <a:ext cx="609600" cy="366713"/>
            <a:chOff x="971550" y="1989138"/>
            <a:chExt cx="2160588" cy="2160587"/>
          </a:xfrm>
        </p:grpSpPr>
        <p:sp>
          <p:nvSpPr>
            <p:cNvPr id="24" name="Oval 4"/>
            <p:cNvSpPr>
              <a:spLocks noChangeArrowheads="1"/>
            </p:cNvSpPr>
            <p:nvPr/>
          </p:nvSpPr>
          <p:spPr bwMode="auto">
            <a:xfrm>
              <a:off x="971550" y="1989138"/>
              <a:ext cx="2160588" cy="2160587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5" name="Oval 9"/>
            <p:cNvSpPr>
              <a:spLocks noChangeArrowheads="1"/>
            </p:cNvSpPr>
            <p:nvPr/>
          </p:nvSpPr>
          <p:spPr bwMode="auto">
            <a:xfrm>
              <a:off x="1547813" y="2401529"/>
              <a:ext cx="1368426" cy="151288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pitchFamily="34" charset="0"/>
                <a:ea typeface="MS PGothic" pitchFamily="34" charset="-128"/>
              </a:endParaRPr>
            </a:p>
          </p:txBody>
        </p:sp>
      </p:grpSp>
      <p:grpSp>
        <p:nvGrpSpPr>
          <p:cNvPr id="26" name="Group 1"/>
          <p:cNvGrpSpPr>
            <a:grpSpLocks/>
          </p:cNvGrpSpPr>
          <p:nvPr/>
        </p:nvGrpSpPr>
        <p:grpSpPr bwMode="auto">
          <a:xfrm>
            <a:off x="4859288" y="1851248"/>
            <a:ext cx="609600" cy="366713"/>
            <a:chOff x="971550" y="1989138"/>
            <a:chExt cx="2160588" cy="2160587"/>
          </a:xfrm>
        </p:grpSpPr>
        <p:sp>
          <p:nvSpPr>
            <p:cNvPr id="27" name="Oval 4"/>
            <p:cNvSpPr>
              <a:spLocks noChangeArrowheads="1"/>
            </p:cNvSpPr>
            <p:nvPr/>
          </p:nvSpPr>
          <p:spPr bwMode="auto">
            <a:xfrm>
              <a:off x="971550" y="1989138"/>
              <a:ext cx="2160588" cy="2160587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8" name="Oval 9"/>
            <p:cNvSpPr>
              <a:spLocks noChangeArrowheads="1"/>
            </p:cNvSpPr>
            <p:nvPr/>
          </p:nvSpPr>
          <p:spPr bwMode="auto">
            <a:xfrm>
              <a:off x="1547813" y="2401529"/>
              <a:ext cx="1368426" cy="151288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pitchFamily="34" charset="0"/>
                <a:ea typeface="MS PGothic" pitchFamily="34" charset="-128"/>
              </a:endParaRPr>
            </a:p>
          </p:txBody>
        </p:sp>
      </p:grpSp>
      <p:grpSp>
        <p:nvGrpSpPr>
          <p:cNvPr id="29" name="Group 1"/>
          <p:cNvGrpSpPr>
            <a:grpSpLocks/>
          </p:cNvGrpSpPr>
          <p:nvPr/>
        </p:nvGrpSpPr>
        <p:grpSpPr bwMode="auto">
          <a:xfrm>
            <a:off x="4630688" y="2779936"/>
            <a:ext cx="609600" cy="366712"/>
            <a:chOff x="971550" y="1989138"/>
            <a:chExt cx="2160588" cy="2160587"/>
          </a:xfrm>
        </p:grpSpPr>
        <p:sp>
          <p:nvSpPr>
            <p:cNvPr id="30" name="Oval 4"/>
            <p:cNvSpPr>
              <a:spLocks noChangeArrowheads="1"/>
            </p:cNvSpPr>
            <p:nvPr/>
          </p:nvSpPr>
          <p:spPr bwMode="auto">
            <a:xfrm>
              <a:off x="971550" y="1989138"/>
              <a:ext cx="2160588" cy="2160587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1" name="Oval 9"/>
            <p:cNvSpPr>
              <a:spLocks noChangeArrowheads="1"/>
            </p:cNvSpPr>
            <p:nvPr/>
          </p:nvSpPr>
          <p:spPr bwMode="auto">
            <a:xfrm>
              <a:off x="1547813" y="2401529"/>
              <a:ext cx="1368426" cy="151288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32" name="Oval 31"/>
          <p:cNvSpPr/>
          <p:nvPr/>
        </p:nvSpPr>
        <p:spPr>
          <a:xfrm>
            <a:off x="4630688" y="35974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83088" y="42070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859288" y="44356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935488" y="45118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402088" y="51214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859288" y="48166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240288" y="51976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868688" y="48166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5376813" y="421344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021088" y="43594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249688" y="46642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716288" y="41308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249688" y="413724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300613" y="45118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554488" y="45118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935488" y="50452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097288" y="53500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859288" y="54262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529213" y="48166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640088" y="45880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792488" y="512784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402088" y="48928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325888" y="26068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716288" y="26068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3944888" y="19210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164088" y="22258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478288" y="20734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868688" y="291804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630688" y="31402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792488" y="35974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563888" y="21496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3" name="Group 1"/>
          <p:cNvGrpSpPr>
            <a:grpSpLocks/>
          </p:cNvGrpSpPr>
          <p:nvPr/>
        </p:nvGrpSpPr>
        <p:grpSpPr bwMode="auto">
          <a:xfrm>
            <a:off x="4021088" y="2918048"/>
            <a:ext cx="609600" cy="366713"/>
            <a:chOff x="971550" y="1989138"/>
            <a:chExt cx="2160588" cy="2160587"/>
          </a:xfrm>
        </p:grpSpPr>
        <p:sp>
          <p:nvSpPr>
            <p:cNvPr id="64" name="Oval 4"/>
            <p:cNvSpPr>
              <a:spLocks noChangeArrowheads="1"/>
            </p:cNvSpPr>
            <p:nvPr/>
          </p:nvSpPr>
          <p:spPr bwMode="auto">
            <a:xfrm>
              <a:off x="971550" y="1989138"/>
              <a:ext cx="2160588" cy="2160587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65" name="Oval 9"/>
            <p:cNvSpPr>
              <a:spLocks noChangeArrowheads="1"/>
            </p:cNvSpPr>
            <p:nvPr/>
          </p:nvSpPr>
          <p:spPr bwMode="auto">
            <a:xfrm>
              <a:off x="1547813" y="2420938"/>
              <a:ext cx="1368425" cy="151288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66" name="Oval 65"/>
          <p:cNvSpPr/>
          <p:nvPr/>
        </p:nvSpPr>
        <p:spPr>
          <a:xfrm>
            <a:off x="5148213" y="2835498"/>
            <a:ext cx="549275" cy="2349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4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گلبول قرمز كم لوكوسيت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8280920" cy="4104456"/>
          </a:xfrm>
        </p:spPr>
        <p:txBody>
          <a:bodyPr>
            <a:noAutofit/>
          </a:bodyPr>
          <a:lstStyle/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حاوی حداقل 85درصد گلبول قرمز 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cs typeface="Times New Roman" pitchFamily="18" charset="0"/>
              </a:rPr>
              <a:t>WBC </a:t>
            </a:r>
            <a:r>
              <a:rPr lang="pl-PL" sz="2400" b="1" dirty="0">
                <a:cs typeface="Times New Roman" pitchFamily="18" charset="0"/>
              </a:rPr>
              <a:t>&lt; 5x10</a:t>
            </a:r>
            <a:r>
              <a:rPr lang="pl-PL" sz="2400" b="1" baseline="30000" dirty="0">
                <a:cs typeface="Times New Roman" pitchFamily="18" charset="0"/>
              </a:rPr>
              <a:t>6</a:t>
            </a:r>
            <a:r>
              <a:rPr lang="pl-PL" sz="2400" b="1" dirty="0">
                <a:cs typeface="Times New Roman" pitchFamily="18" charset="0"/>
              </a:rPr>
              <a:t> </a:t>
            </a:r>
            <a:endParaRPr lang="en-US" sz="2400" b="1" dirty="0">
              <a:cs typeface="Times New Roman" pitchFamily="18" charset="0"/>
            </a:endParaRP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پیشگیری از </a:t>
            </a:r>
            <a:r>
              <a:rPr lang="en-US" sz="2400" b="1" dirty="0" smtClean="0">
                <a:cs typeface="Times New Roman" pitchFamily="18" charset="0"/>
              </a:rPr>
              <a:t>FNHTR</a:t>
            </a:r>
            <a:r>
              <a:rPr lang="fa-IR" sz="2400" b="1" dirty="0" smtClean="0">
                <a:cs typeface="Times New Roman" pitchFamily="18" charset="0"/>
              </a:rPr>
              <a:t> به دلیل وجود آنتی بادی علیه گلبول سفید و پلاکت در گیرنده ای که سابقه  تزریق خون  قبلی یا بارداری داشته است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>
                <a:cs typeface="Times New Roman" pitchFamily="18" charset="0"/>
              </a:rPr>
              <a:t>کاهش میزان </a:t>
            </a:r>
            <a:r>
              <a:rPr lang="en-US" sz="2400" b="1" dirty="0"/>
              <a:t>HLA </a:t>
            </a:r>
            <a:r>
              <a:rPr lang="en-US" sz="2400" b="1" dirty="0" err="1" smtClean="0"/>
              <a:t>alloimmunization</a:t>
            </a:r>
            <a:r>
              <a:rPr lang="fa-IR" sz="2400" b="1" dirty="0" smtClean="0"/>
              <a:t> در بیماران هماتولوژی انکولوژی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کاهش انتقال ویروسها از جمله </a:t>
            </a:r>
            <a:r>
              <a:rPr lang="en-US" sz="2400" b="1" dirty="0" smtClean="0"/>
              <a:t>CMV</a:t>
            </a:r>
          </a:p>
        </p:txBody>
      </p:sp>
      <p:sp>
        <p:nvSpPr>
          <p:cNvPr id="8" name="Rectangle 7"/>
          <p:cNvSpPr/>
          <p:nvPr/>
        </p:nvSpPr>
        <p:spPr>
          <a:xfrm>
            <a:off x="683568" y="6392361"/>
            <a:ext cx="82809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/>
              <a:t>Blood Banking and Transfusion </a:t>
            </a:r>
            <a:r>
              <a:rPr lang="en-US" sz="1050" b="1" dirty="0" err="1"/>
              <a:t>Medicine;D.Hillyer;Second</a:t>
            </a:r>
            <a:r>
              <a:rPr lang="en-US" sz="1050" b="1" dirty="0"/>
              <a:t> Edition;2007:Table </a:t>
            </a:r>
            <a:r>
              <a:rPr lang="en-US" sz="1050" b="1" dirty="0" smtClean="0"/>
              <a:t>26-1;Page:361</a:t>
            </a:r>
          </a:p>
          <a:p>
            <a:r>
              <a:rPr lang="en-US" sz="1050" dirty="0"/>
              <a:t>Henry’s clinical diagnosis and management by laboratory methods 24th edition 2021 chapter37 page:776-78</a:t>
            </a:r>
            <a:endParaRPr lang="en-US" sz="1050" b="1" dirty="0" smtClean="0"/>
          </a:p>
        </p:txBody>
      </p:sp>
    </p:spTree>
    <p:extLst>
      <p:ext uri="{BB962C8B-B14F-4D97-AF65-F5344CB8AC3E}">
        <p14:creationId xmlns:p14="http://schemas.microsoft.com/office/powerpoint/2010/main" val="21510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14193" r="2187" b="16016"/>
          <a:stretch/>
        </p:blipFill>
        <p:spPr bwMode="auto">
          <a:xfrm>
            <a:off x="1" y="0"/>
            <a:ext cx="9144000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06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8006" r="2262" b="14268"/>
          <a:stretch/>
        </p:blipFill>
        <p:spPr bwMode="auto">
          <a:xfrm>
            <a:off x="0" y="188640"/>
            <a:ext cx="9143999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03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پلاسماي تازه منجمد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FFP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8280920" cy="4104456"/>
          </a:xfrm>
        </p:spPr>
        <p:txBody>
          <a:bodyPr>
            <a:noAutofit/>
          </a:bodyPr>
          <a:lstStyle/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در طي مدت 8 ساعت بعد از خونگيري از خون كامل جدا مي گردد و بلافاصله فريز و منجمد مي گردد</a:t>
            </a:r>
            <a:endParaRPr lang="en-US" sz="2400" b="1" dirty="0"/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حجم </a:t>
            </a:r>
            <a:r>
              <a:rPr lang="fa-IR" sz="2400" b="1" dirty="0"/>
              <a:t>هر واحد </a:t>
            </a:r>
            <a:r>
              <a:rPr lang="fa-IR" sz="2400" b="1" dirty="0" smtClean="0"/>
              <a:t>تقريباً</a:t>
            </a:r>
            <a:r>
              <a:rPr lang="en-US" sz="2400" b="1" dirty="0" smtClean="0"/>
              <a:t> </a:t>
            </a:r>
            <a:r>
              <a:rPr lang="fa-IR" sz="2400" b="1" dirty="0"/>
              <a:t> </a:t>
            </a:r>
            <a:r>
              <a:rPr lang="fa-IR" sz="2400" b="1" dirty="0" smtClean="0"/>
              <a:t>250-200 </a:t>
            </a:r>
            <a:r>
              <a:rPr lang="fa-IR" sz="2400" b="1" dirty="0"/>
              <a:t>ميلي ليتر است</a:t>
            </a:r>
            <a:r>
              <a:rPr lang="fa-IR" sz="2400" b="1" dirty="0" smtClean="0"/>
              <a:t>.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دماي مطلوب </a:t>
            </a:r>
            <a:r>
              <a:rPr lang="fa-IR" sz="2400" b="1" dirty="0" smtClean="0"/>
              <a:t>30- </a:t>
            </a:r>
            <a:r>
              <a:rPr lang="fa-IR" sz="2400" b="1" dirty="0"/>
              <a:t>درجه سانتي گراد يا پائين تر است ولي مي توان در </a:t>
            </a:r>
            <a:r>
              <a:rPr lang="fa-IR" sz="2400" b="1" dirty="0" smtClean="0"/>
              <a:t>18- </a:t>
            </a:r>
            <a:r>
              <a:rPr lang="fa-IR" sz="2400" b="1" dirty="0"/>
              <a:t>تا </a:t>
            </a:r>
            <a:r>
              <a:rPr lang="fa-IR" sz="2400" b="1" dirty="0" smtClean="0"/>
              <a:t>25- </a:t>
            </a:r>
            <a:r>
              <a:rPr lang="fa-IR" sz="2400" b="1" dirty="0"/>
              <a:t>درجه سانتي گراد </a:t>
            </a:r>
            <a:r>
              <a:rPr lang="fa-IR" sz="2400" b="1" dirty="0" smtClean="0"/>
              <a:t>نيز تا یک سال نگهداري كرد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منبعي غني از فاكتورهاي انعقادي پايدار و غير </a:t>
            </a:r>
            <a:r>
              <a:rPr lang="fa-IR" sz="2400" b="1" dirty="0" smtClean="0"/>
              <a:t>پايدار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اين فرآورده داراي مقادير نرمال فاكتورهاي انعقادي , آلبومين , ايمونوگلوبولين و آنتي </a:t>
            </a:r>
            <a:r>
              <a:rPr lang="fa-IR" sz="2400" b="1" dirty="0" smtClean="0"/>
              <a:t>ترومبين است</a:t>
            </a:r>
          </a:p>
        </p:txBody>
      </p:sp>
      <p:sp>
        <p:nvSpPr>
          <p:cNvPr id="8" name="Rectangle 7"/>
          <p:cNvSpPr/>
          <p:nvPr/>
        </p:nvSpPr>
        <p:spPr>
          <a:xfrm>
            <a:off x="683568" y="6392361"/>
            <a:ext cx="82809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/>
              <a:t>AABB TECHNICAL MANUAL 2020 PAGE:154-156</a:t>
            </a:r>
            <a:endParaRPr lang="en-US" sz="1050" b="1" dirty="0" smtClean="0"/>
          </a:p>
        </p:txBody>
      </p:sp>
    </p:spTree>
    <p:extLst>
      <p:ext uri="{BB962C8B-B14F-4D97-AF65-F5344CB8AC3E}">
        <p14:creationId xmlns:p14="http://schemas.microsoft.com/office/powerpoint/2010/main" val="119087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پلاسماي تازه منجمد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FFP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8280920" cy="4104456"/>
          </a:xfrm>
        </p:spPr>
        <p:txBody>
          <a:bodyPr>
            <a:noAutofit/>
          </a:bodyPr>
          <a:lstStyle/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شامل همه فاكتورهاي انعقادي مي باشد فقط مختصري سطح فاكتورهاي ناپايدار آن مثل فاكتور 8 و 5 كاهش يافته</a:t>
            </a:r>
            <a:endParaRPr lang="en-US" sz="2400" b="1" dirty="0"/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endParaRPr lang="fa-IR" sz="2400" b="1" dirty="0"/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يك </a:t>
            </a:r>
            <a:r>
              <a:rPr lang="fa-IR" sz="2400" b="1" dirty="0"/>
              <a:t>ميلي ليتر </a:t>
            </a:r>
            <a:r>
              <a:rPr lang="en-US" sz="2400" b="1" dirty="0"/>
              <a:t>FFP</a:t>
            </a:r>
            <a:r>
              <a:rPr lang="fa-IR" sz="2400" b="1" dirty="0"/>
              <a:t> دارای 3-2 ميكروگرم فيبرينوژن، 60 ميكروگرم فاكتور 8</a:t>
            </a:r>
          </a:p>
          <a:p>
            <a:pPr marL="162900" indent="0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a-IR" sz="2400" b="1" dirty="0"/>
              <a:t>10-5 ميكروگرم فاكتور ون ويلبراند و1 واحد از هر يك از فاكتورهاي انعقادي پايدار مي </a:t>
            </a:r>
            <a:r>
              <a:rPr lang="fa-IR" sz="2400" b="1" dirty="0"/>
              <a:t>باشد</a:t>
            </a:r>
          </a:p>
          <a:p>
            <a:pPr marL="162900" indent="0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683568" y="6392361"/>
            <a:ext cx="82809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/>
              <a:t>AABB TECHNICAL MANUAL 2020 chapter18 PAGE:156 -158,545-546,568-569</a:t>
            </a:r>
          </a:p>
          <a:p>
            <a:r>
              <a:rPr lang="en-US" sz="1050" dirty="0"/>
              <a:t>-Henry’s Clinical Diagnosis &amp; Laboratory Management By Laboratory Methods. 24rd, 2021 chapter 37 page:779-780</a:t>
            </a:r>
          </a:p>
        </p:txBody>
      </p:sp>
    </p:spTree>
    <p:extLst>
      <p:ext uri="{BB962C8B-B14F-4D97-AF65-F5344CB8AC3E}">
        <p14:creationId xmlns:p14="http://schemas.microsoft.com/office/powerpoint/2010/main" val="321493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پلاسماي تازه منجمد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FFP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8280920" cy="4104456"/>
          </a:xfrm>
        </p:spPr>
        <p:txBody>
          <a:bodyPr>
            <a:noAutofit/>
          </a:bodyPr>
          <a:lstStyle/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هنگام استفاده </a:t>
            </a:r>
            <a:r>
              <a:rPr lang="fa-IR" sz="2400" b="1" dirty="0" smtClean="0"/>
              <a:t>از </a:t>
            </a:r>
            <a:r>
              <a:rPr lang="en-US" sz="2400" b="1" dirty="0" smtClean="0"/>
              <a:t>FFP</a:t>
            </a:r>
            <a:r>
              <a:rPr lang="fa-IR" sz="2400" b="1" dirty="0" smtClean="0"/>
              <a:t> </a:t>
            </a:r>
            <a:r>
              <a:rPr lang="fa-IR" sz="2400" b="1" dirty="0"/>
              <a:t>بايد آن را </a:t>
            </a:r>
            <a:r>
              <a:rPr lang="fa-IR" sz="2400" b="1" dirty="0" smtClean="0"/>
              <a:t>در37-30 </a:t>
            </a:r>
            <a:r>
              <a:rPr lang="fa-IR" sz="2400" b="1" dirty="0"/>
              <a:t>درجه سانتي گراد ذوب كرد و پس از ذوب شدن در عرض </a:t>
            </a:r>
            <a:r>
              <a:rPr lang="fa-IR" sz="2400" b="1" dirty="0" smtClean="0"/>
              <a:t>حداكثر</a:t>
            </a:r>
            <a:r>
              <a:rPr lang="fa-IR" sz="2400" b="1" dirty="0"/>
              <a:t>4ساعت مصرف كرد. چنانچه پلاسمايي پس از ذوب شدن مورد استفاده قرار نگيرد، مي توان آن را در يخچال </a:t>
            </a:r>
            <a:r>
              <a:rPr lang="fa-IR" sz="2400" b="1" dirty="0" smtClean="0"/>
              <a:t>در دمای 6-2 </a:t>
            </a:r>
            <a:r>
              <a:rPr lang="fa-IR" sz="2400" b="1" dirty="0"/>
              <a:t>درجه سانتي گراد گذاشت و تا 24 ساعت، هنوز هم به عنوان پلاسماي تازه مورد استفاده قرار داد</a:t>
            </a:r>
            <a:r>
              <a:rPr lang="fa-IR" sz="2400" b="1" dirty="0" smtClean="0"/>
              <a:t>.</a:t>
            </a:r>
          </a:p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براي آب شدن كيسه </a:t>
            </a:r>
            <a:r>
              <a:rPr lang="fa-IR" sz="2400" b="1" dirty="0" smtClean="0"/>
              <a:t>هاي</a:t>
            </a:r>
            <a:r>
              <a:rPr lang="en-US" sz="2400" b="1" dirty="0"/>
              <a:t> </a:t>
            </a:r>
            <a:r>
              <a:rPr lang="en-US" sz="2400" b="1" dirty="0" smtClean="0"/>
              <a:t>FFP</a:t>
            </a:r>
            <a:r>
              <a:rPr lang="fa-IR" sz="2400" b="1" dirty="0" smtClean="0"/>
              <a:t> </a:t>
            </a:r>
            <a:r>
              <a:rPr lang="fa-IR" sz="2400" b="1" dirty="0"/>
              <a:t>را در پاكت پلاستيك گذاشته و به مدت 30 دقيقه در </a:t>
            </a:r>
            <a:r>
              <a:rPr lang="fa-IR" sz="2400" b="1" dirty="0" smtClean="0"/>
              <a:t>حرارت 37-30 </a:t>
            </a:r>
            <a:r>
              <a:rPr lang="fa-IR" sz="2400" b="1" dirty="0"/>
              <a:t>درجه سانتي گراد </a:t>
            </a:r>
            <a:r>
              <a:rPr lang="fa-IR" sz="2400" b="1" dirty="0" smtClean="0"/>
              <a:t>قرار </a:t>
            </a:r>
            <a:r>
              <a:rPr lang="fa-IR" sz="2400" b="1" dirty="0"/>
              <a:t>داده مي شود</a:t>
            </a:r>
            <a:r>
              <a:rPr lang="fa-IR" sz="2400" b="1" dirty="0" smtClean="0"/>
              <a:t>.</a:t>
            </a:r>
          </a:p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endParaRPr lang="fa-IR" sz="2400" b="1" dirty="0" smtClean="0"/>
          </a:p>
          <a:p>
            <a:pPr algn="just" rtl="1"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endParaRPr lang="en-US" sz="24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683568" y="6392361"/>
            <a:ext cx="82809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b="1" dirty="0"/>
              <a:t>-AABB TECHNICAL MANUAL 2020 chapter6 PAGE:155-156 &amp; chapter17 page:518-519</a:t>
            </a:r>
          </a:p>
          <a:p>
            <a:r>
              <a:rPr lang="en-US" sz="1050" dirty="0"/>
              <a:t>-Henry’s Clinical Diagnosis &amp; Laboratory Management By Laboratory Methods. 24rd, 2021 chapter 37 page:779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9087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پلاسماي تازه منجمد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FFP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8280920" cy="4104456"/>
          </a:xfrm>
        </p:spPr>
        <p:txBody>
          <a:bodyPr>
            <a:noAutofit/>
          </a:bodyPr>
          <a:lstStyle/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سرعت تزريق در بالغين: در 15 دقيقه </a:t>
            </a:r>
            <a:r>
              <a:rPr lang="fa-IR" sz="2400" b="1" dirty="0" smtClean="0"/>
              <a:t>اول 5-2 </a:t>
            </a:r>
            <a:r>
              <a:rPr lang="fa-IR" sz="2400" b="1" dirty="0"/>
              <a:t>ميلي ليتر در 1 </a:t>
            </a:r>
            <a:r>
              <a:rPr lang="fa-IR" sz="2400" b="1" dirty="0" smtClean="0"/>
              <a:t>دقيقه(300-120 </a:t>
            </a:r>
            <a:r>
              <a:rPr lang="fa-IR" sz="2400" b="1" dirty="0"/>
              <a:t>ميلي ليتردر </a:t>
            </a:r>
            <a:r>
              <a:rPr lang="fa-IR" sz="2400" b="1" dirty="0" smtClean="0"/>
              <a:t>ساعت)و </a:t>
            </a:r>
            <a:r>
              <a:rPr lang="fa-IR" sz="2400" b="1" dirty="0"/>
              <a:t>سپس 300 ميلي </a:t>
            </a:r>
            <a:r>
              <a:rPr lang="fa-IR" sz="2400" b="1" dirty="0" smtClean="0"/>
              <a:t>ليتردرساعت</a:t>
            </a:r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سرعت تزريق در بچه </a:t>
            </a:r>
            <a:r>
              <a:rPr lang="fa-IR" sz="2400" b="1" dirty="0" smtClean="0"/>
              <a:t>ها:120-60 </a:t>
            </a:r>
            <a:r>
              <a:rPr lang="fa-IR" sz="2400" b="1" dirty="0"/>
              <a:t>ميلي ليتردرساعت</a:t>
            </a:r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*بايد از طريق </a:t>
            </a:r>
            <a:r>
              <a:rPr lang="fa-IR" sz="2400" b="1" dirty="0" smtClean="0"/>
              <a:t>فيلتر 260-170 </a:t>
            </a:r>
            <a:r>
              <a:rPr lang="fa-IR" sz="2400" b="1" dirty="0"/>
              <a:t>ميكروني ( صافي استاندارد) تزريق شود</a:t>
            </a:r>
            <a:r>
              <a:rPr lang="fa-IR" sz="2400" b="1" dirty="0" smtClean="0"/>
              <a:t>.</a:t>
            </a:r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*ميزان درماني پلاسما جهت تصحيح فاكتورهاي </a:t>
            </a:r>
            <a:r>
              <a:rPr lang="fa-IR" sz="2400" b="1" dirty="0" smtClean="0"/>
              <a:t>انعقادي 10 تا 20 سی سی به </a:t>
            </a:r>
            <a:r>
              <a:rPr lang="fa-IR" sz="2400" b="1" dirty="0"/>
              <a:t>ازاي هر كيلوگرم وزن بيمار است</a:t>
            </a:r>
            <a:endParaRPr lang="en-US" sz="24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683568" y="6392361"/>
            <a:ext cx="82809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/>
              <a:t>AABB TECHNICAL MANUAL 2020 chapter18 PAGE:156 -158,545-546,568-569</a:t>
            </a:r>
          </a:p>
          <a:p>
            <a:r>
              <a:rPr lang="en-US" sz="1050" dirty="0"/>
              <a:t>-Henry’s Clinical Diagnosis &amp; Laboratory Management By Laboratory Methods. 24rd, 2021 chapter 37 page:779-780</a:t>
            </a:r>
          </a:p>
        </p:txBody>
      </p:sp>
    </p:spTree>
    <p:extLst>
      <p:ext uri="{BB962C8B-B14F-4D97-AF65-F5344CB8AC3E}">
        <p14:creationId xmlns:p14="http://schemas.microsoft.com/office/powerpoint/2010/main" val="418793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90600" y="1189037"/>
            <a:ext cx="7620000" cy="4328195"/>
          </a:xfrm>
        </p:spPr>
        <p:txBody>
          <a:bodyPr/>
          <a:lstStyle/>
          <a:p>
            <a:pPr algn="r" rtl="1"/>
            <a:r>
              <a:rPr lang="fa-IR" b="1" dirty="0"/>
              <a:t>يك واحد خون كامل پس از طي مراحل مختلف سانتريفيوژ مي تواند به واحدهاي گلبول قرمز </a:t>
            </a:r>
            <a:r>
              <a:rPr lang="fa-IR" b="1" dirty="0" smtClean="0"/>
              <a:t>متراكم(</a:t>
            </a:r>
            <a:r>
              <a:rPr lang="en-US" b="1" dirty="0" smtClean="0"/>
              <a:t>RBC</a:t>
            </a:r>
            <a:r>
              <a:rPr lang="fa-IR" b="1" dirty="0" smtClean="0"/>
              <a:t>)، </a:t>
            </a:r>
            <a:r>
              <a:rPr lang="fa-IR" b="1" dirty="0"/>
              <a:t>پلاكت</a:t>
            </a:r>
            <a:r>
              <a:rPr lang="fa-IR" b="1" dirty="0" smtClean="0"/>
              <a:t>، پلاسماي </a:t>
            </a:r>
            <a:r>
              <a:rPr lang="fa-IR" b="1" dirty="0"/>
              <a:t>تازه منجمد </a:t>
            </a:r>
            <a:r>
              <a:rPr lang="fa-IR" b="1" dirty="0" smtClean="0"/>
              <a:t>(</a:t>
            </a:r>
            <a:r>
              <a:rPr lang="en-US" b="1" dirty="0"/>
              <a:t>FFP </a:t>
            </a:r>
            <a:r>
              <a:rPr lang="fa-IR" b="1" dirty="0" smtClean="0"/>
              <a:t>)و </a:t>
            </a:r>
            <a:r>
              <a:rPr lang="fa-IR" b="1" dirty="0"/>
              <a:t>كرايو پرسيپيتات تبديل گردد. </a:t>
            </a:r>
            <a:endParaRPr lang="fa-IR" b="1" dirty="0" smtClean="0"/>
          </a:p>
          <a:p>
            <a:pPr algn="r" rtl="1"/>
            <a:r>
              <a:rPr lang="fa-IR" b="1" dirty="0" smtClean="0"/>
              <a:t>در پالايشگاه </a:t>
            </a:r>
            <a:r>
              <a:rPr lang="fa-IR" b="1" dirty="0"/>
              <a:t>از </a:t>
            </a:r>
            <a:r>
              <a:rPr lang="fa-IR" b="1" dirty="0" smtClean="0"/>
              <a:t>پلاسما محصولات مختلفي از قبيل آلبومين، ايمونوگلوبولين ها، فاكتورهاي انعقادي و آنتي سرم هاي </a:t>
            </a:r>
            <a:r>
              <a:rPr lang="fa-IR" b="1" dirty="0"/>
              <a:t>مختلف تهيه </a:t>
            </a:r>
            <a:r>
              <a:rPr lang="fa-IR" b="1" dirty="0" smtClean="0"/>
              <a:t>می شود.</a:t>
            </a:r>
          </a:p>
          <a:p>
            <a:pPr algn="r" rtl="1"/>
            <a:endParaRPr lang="fa-IR" b="1" dirty="0"/>
          </a:p>
          <a:p>
            <a:pPr algn="r" rtl="1"/>
            <a:r>
              <a:rPr lang="fa-IR" b="1" dirty="0"/>
              <a:t>فرآورده هاي خون آن دسته از مواد تشكيل دهنده خون هستند كه كاربرد درماني داشته، مي توانند </a:t>
            </a:r>
            <a:r>
              <a:rPr lang="fa-IR" b="1" dirty="0" smtClean="0"/>
              <a:t>بوسيله سانتريفيوژ، </a:t>
            </a:r>
            <a:r>
              <a:rPr lang="fa-IR" b="1" dirty="0"/>
              <a:t>فيلتر كردن و منجمد نمودن با استفاده از روش هاي مرسوم انتقال خون تهيه گردند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43608" y="6351711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AABB TECHNICAL MANUAL 2020 chapter</a:t>
            </a:r>
            <a:r>
              <a:rPr lang="fa-IR" sz="1200" b="1" dirty="0" smtClean="0"/>
              <a:t> </a:t>
            </a:r>
            <a:r>
              <a:rPr lang="en-US" sz="1200" b="1" dirty="0" smtClean="0"/>
              <a:t>6 Page:145-153</a:t>
            </a:r>
          </a:p>
          <a:p>
            <a:r>
              <a:rPr lang="en-US" sz="1200" b="1" dirty="0" smtClean="0"/>
              <a:t>Henry’s clinical diagnosis and management by laboratory 2021 chapter7 page:773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1081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انديكاسيون هاي مهم تزريق </a:t>
            </a:r>
            <a:r>
              <a:rPr lang="fa-I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پلاسما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FFP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8280920" cy="4104456"/>
          </a:xfrm>
        </p:spPr>
        <p:txBody>
          <a:bodyPr>
            <a:noAutofit/>
          </a:bodyPr>
          <a:lstStyle/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كمبود چندين فاكتور </a:t>
            </a:r>
            <a:r>
              <a:rPr lang="fa-IR" sz="2400" b="1" dirty="0" smtClean="0"/>
              <a:t>انعقادي</a:t>
            </a:r>
            <a:endParaRPr lang="en-US" sz="2400" b="1" dirty="0" smtClean="0"/>
          </a:p>
          <a:p>
            <a:pPr lvl="1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كوآگولوپاتي </a:t>
            </a:r>
            <a:r>
              <a:rPr lang="fa-IR" sz="2400" b="1" dirty="0" smtClean="0"/>
              <a:t>رقتي</a:t>
            </a:r>
            <a:endParaRPr lang="en-US" sz="2400" b="1" dirty="0" smtClean="0"/>
          </a:p>
          <a:p>
            <a:pPr lvl="1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خونريزي در بيماري </a:t>
            </a:r>
            <a:r>
              <a:rPr lang="fa-IR" sz="2400" b="1" dirty="0" smtClean="0"/>
              <a:t>كبدي</a:t>
            </a:r>
            <a:endParaRPr lang="en-US" sz="2400" b="1" dirty="0" smtClean="0"/>
          </a:p>
          <a:p>
            <a:pPr lvl="1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انعقاد داخل رگي </a:t>
            </a:r>
            <a:r>
              <a:rPr lang="fa-IR" sz="2400" b="1" dirty="0" smtClean="0"/>
              <a:t>منتشر</a:t>
            </a:r>
            <a:r>
              <a:rPr lang="en-US" sz="2400" b="1" dirty="0" smtClean="0"/>
              <a:t>(DIC)</a:t>
            </a:r>
            <a:endParaRPr lang="fa-IR" sz="2400" b="1" dirty="0" smtClean="0"/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برگشت سريع اثر وارفارين درموارد خونريزي يا نياز به </a:t>
            </a:r>
            <a:r>
              <a:rPr lang="fa-IR" sz="2400" b="1" dirty="0" smtClean="0"/>
              <a:t>جراحي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/>
              <a:t>TTP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/>
              <a:t>PT/PTT</a:t>
            </a:r>
            <a:r>
              <a:rPr lang="fa-IR" sz="2400" b="1" dirty="0" smtClean="0"/>
              <a:t> </a:t>
            </a:r>
            <a:r>
              <a:rPr lang="fa-IR" sz="2400" b="1" dirty="0"/>
              <a:t>بيش </a:t>
            </a:r>
            <a:r>
              <a:rPr lang="fa-IR" sz="2400" b="1" dirty="0" smtClean="0"/>
              <a:t>ازیک و نیم </a:t>
            </a:r>
            <a:r>
              <a:rPr lang="fa-IR" sz="2400" b="1" dirty="0"/>
              <a:t>برابرميانگين طيف </a:t>
            </a:r>
            <a:r>
              <a:rPr lang="fa-IR" sz="2400" b="1" dirty="0" smtClean="0"/>
              <a:t>مرجع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كمبود فاكتورهاي انعقادي (در صورت عدم دسترسي به كنسانتره فاكتور</a:t>
            </a:r>
            <a:r>
              <a:rPr lang="fa-IR" sz="2400" b="1" dirty="0" smtClean="0"/>
              <a:t>)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Acute trauma resuscitation</a:t>
            </a:r>
            <a:endParaRPr lang="en-US" sz="2400" b="1" dirty="0" smtClean="0"/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endParaRPr lang="en-US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3568" y="6392361"/>
            <a:ext cx="82809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Henry’s Clinical Diagnosis &amp; Laboratory Management By Laboratory Methods. 24rd, 2021 chapter 37 page:779-780</a:t>
            </a:r>
          </a:p>
        </p:txBody>
      </p:sp>
    </p:spTree>
    <p:extLst>
      <p:ext uri="{BB962C8B-B14F-4D97-AF65-F5344CB8AC3E}">
        <p14:creationId xmlns:p14="http://schemas.microsoft.com/office/powerpoint/2010/main" val="15619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کنترا انديكاسيون </a:t>
            </a:r>
            <a:r>
              <a:rPr lang="fa-I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هاي </a:t>
            </a:r>
            <a:r>
              <a:rPr lang="fa-I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تزريق پلاسما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FFP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8280920" cy="4104456"/>
          </a:xfrm>
        </p:spPr>
        <p:txBody>
          <a:bodyPr>
            <a:noAutofit/>
          </a:bodyPr>
          <a:lstStyle/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افزايش </a:t>
            </a:r>
            <a:r>
              <a:rPr lang="fa-IR" sz="2400" b="1" dirty="0" smtClean="0"/>
              <a:t>حجم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جايگزيني ايمونوگلوبولين ها در نقص </a:t>
            </a:r>
            <a:r>
              <a:rPr lang="fa-IR" sz="2400" b="1" dirty="0" smtClean="0"/>
              <a:t>ايمني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حمايت تغذيه </a:t>
            </a:r>
            <a:r>
              <a:rPr lang="fa-IR" sz="2400" b="1" dirty="0" smtClean="0"/>
              <a:t>اي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ترميم زخم</a:t>
            </a:r>
            <a:endParaRPr lang="en-US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3568" y="6392361"/>
            <a:ext cx="82809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Blood Banking &amp; Transfusion </a:t>
            </a:r>
            <a:r>
              <a:rPr lang="en-US" sz="1050" dirty="0" err="1"/>
              <a:t>Medicine;Hillyer;Second</a:t>
            </a:r>
            <a:r>
              <a:rPr lang="en-US" sz="1050" dirty="0"/>
              <a:t> </a:t>
            </a:r>
            <a:r>
              <a:rPr lang="en-US" sz="1050" dirty="0" err="1"/>
              <a:t>Edition;Table</a:t>
            </a:r>
            <a:r>
              <a:rPr lang="en-US" sz="1050" dirty="0"/>
              <a:t> 19.1;page:260;2007</a:t>
            </a:r>
          </a:p>
          <a:p>
            <a:r>
              <a:rPr lang="en-US" sz="1050" dirty="0"/>
              <a:t>Text book of blood banking and transfusion medicine Sally </a:t>
            </a:r>
            <a:r>
              <a:rPr lang="en-US" sz="1050" dirty="0" err="1"/>
              <a:t>V.Rudmann</a:t>
            </a:r>
            <a:r>
              <a:rPr lang="en-US" sz="1050" dirty="0"/>
              <a:t> 2009 chapter 9 page:247 and chapter 14 page:347 table 14-1</a:t>
            </a:r>
          </a:p>
        </p:txBody>
      </p:sp>
    </p:spTree>
    <p:extLst>
      <p:ext uri="{BB962C8B-B14F-4D97-AF65-F5344CB8AC3E}">
        <p14:creationId xmlns:p14="http://schemas.microsoft.com/office/powerpoint/2010/main" val="61519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پلاسمای تازه منجمد 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FFP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8280920" cy="4104456"/>
          </a:xfrm>
        </p:spPr>
        <p:txBody>
          <a:bodyPr>
            <a:noAutofit/>
          </a:bodyPr>
          <a:lstStyle/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درتزريق پلاسما احتياجي به كراس مچ </a:t>
            </a:r>
            <a:r>
              <a:rPr lang="fa-IR" sz="2400" b="1" dirty="0" smtClean="0"/>
              <a:t>نيست</a:t>
            </a:r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ولي همگروهي </a:t>
            </a:r>
            <a:r>
              <a:rPr lang="fa-IR" sz="2400" b="1" dirty="0" smtClean="0"/>
              <a:t>سيستم </a:t>
            </a:r>
            <a:r>
              <a:rPr lang="en-US" sz="2400" b="1" dirty="0" smtClean="0"/>
              <a:t>ABO</a:t>
            </a:r>
            <a:r>
              <a:rPr lang="fa-IR" sz="2400" b="1" dirty="0" smtClean="0"/>
              <a:t> </a:t>
            </a:r>
            <a:r>
              <a:rPr lang="fa-IR" sz="2400" b="1" dirty="0"/>
              <a:t>بين دهنده و گيرنده را بايد رعايت </a:t>
            </a:r>
            <a:r>
              <a:rPr lang="fa-IR" sz="2400" b="1" dirty="0" smtClean="0"/>
              <a:t>كرد</a:t>
            </a:r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چنانچه پلاسماي همگروه يا سازگار با بيمار يافت نشود , مي توان از پلاسماي </a:t>
            </a:r>
            <a:r>
              <a:rPr lang="fa-IR" sz="2400" b="1" dirty="0" smtClean="0"/>
              <a:t>اهداكننده گروه </a:t>
            </a:r>
            <a:r>
              <a:rPr lang="en-US" sz="2400" b="1" dirty="0" smtClean="0"/>
              <a:t>AB</a:t>
            </a:r>
            <a:r>
              <a:rPr lang="fa-IR" sz="2400" b="1" dirty="0" smtClean="0"/>
              <a:t> به </a:t>
            </a:r>
            <a:r>
              <a:rPr lang="fa-IR" sz="2400" b="1" dirty="0"/>
              <a:t>عنوان دهنده همگاني پلاسما استفاده كرد، چون اين افراد فاقد </a:t>
            </a:r>
            <a:r>
              <a:rPr lang="fa-IR" sz="2400" b="1" dirty="0" smtClean="0"/>
              <a:t>آنتي </a:t>
            </a:r>
            <a:r>
              <a:rPr lang="en-US" sz="2400" b="1" dirty="0" smtClean="0"/>
              <a:t>A</a:t>
            </a:r>
            <a:r>
              <a:rPr lang="fa-IR" sz="2400" b="1" dirty="0" smtClean="0"/>
              <a:t> و آنتي </a:t>
            </a:r>
            <a:r>
              <a:rPr lang="en-US" sz="2400" b="1" dirty="0" smtClean="0"/>
              <a:t>B</a:t>
            </a:r>
            <a:r>
              <a:rPr lang="fa-IR" sz="2400" b="1" dirty="0" smtClean="0"/>
              <a:t> هستند</a:t>
            </a:r>
            <a:endParaRPr lang="en-US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3568" y="6392361"/>
            <a:ext cx="82809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Henry’s Clinical Diagnosis &amp; Laboratory Management By Laboratory Methods 24rd, 2021chapter 37 page:776</a:t>
            </a:r>
          </a:p>
          <a:p>
            <a:r>
              <a:rPr lang="en-US" sz="1050" dirty="0"/>
              <a:t>-Transfusion Therapy :Clinical Principles and Practic;page507-508;2010</a:t>
            </a:r>
          </a:p>
        </p:txBody>
      </p:sp>
    </p:spTree>
    <p:extLst>
      <p:ext uri="{BB962C8B-B14F-4D97-AF65-F5344CB8AC3E}">
        <p14:creationId xmlns:p14="http://schemas.microsoft.com/office/powerpoint/2010/main" val="191778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پلاسمای تازه منجمد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FFP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556792"/>
            <a:ext cx="7992888" cy="4104456"/>
          </a:xfrm>
        </p:spPr>
        <p:txBody>
          <a:bodyPr>
            <a:noAutofit/>
          </a:bodyPr>
          <a:lstStyle/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تجويز </a:t>
            </a:r>
            <a:r>
              <a:rPr lang="fa-IR" sz="2400" b="1" dirty="0" smtClean="0"/>
              <a:t>روتين </a:t>
            </a:r>
            <a:r>
              <a:rPr lang="en-US" sz="2400" b="1" dirty="0" err="1" smtClean="0"/>
              <a:t>RhIG</a:t>
            </a:r>
            <a:r>
              <a:rPr lang="fa-IR" sz="2400" b="1" dirty="0" smtClean="0"/>
              <a:t> </a:t>
            </a:r>
            <a:r>
              <a:rPr lang="fa-IR" sz="2400" b="1" dirty="0"/>
              <a:t>بعد از تزريق حجم هاي نسبتا كوچك پلاسما انديكاسيون نداشته </a:t>
            </a:r>
            <a:r>
              <a:rPr lang="fa-IR" sz="2400" b="1" dirty="0" smtClean="0"/>
              <a:t>اگرچه </a:t>
            </a:r>
            <a:r>
              <a:rPr lang="fa-IR" sz="2400" b="1" dirty="0"/>
              <a:t>منطقي است در </a:t>
            </a:r>
            <a:r>
              <a:rPr lang="fa-IR" sz="2400" b="1" dirty="0" smtClean="0"/>
              <a:t>خانمهاي</a:t>
            </a:r>
            <a:r>
              <a:rPr lang="en-US" sz="2400" b="1" dirty="0" smtClean="0"/>
              <a:t>Rh</a:t>
            </a:r>
            <a:r>
              <a:rPr lang="fa-IR" sz="2400" b="1" dirty="0" smtClean="0"/>
              <a:t> </a:t>
            </a:r>
            <a:r>
              <a:rPr lang="fa-IR" sz="2400" b="1" dirty="0"/>
              <a:t>منفي در سنين باروري كه </a:t>
            </a:r>
            <a:r>
              <a:rPr lang="fa-IR" sz="2400" b="1" dirty="0" smtClean="0"/>
              <a:t>تحت </a:t>
            </a:r>
            <a:r>
              <a:rPr lang="en-US" sz="2400" b="1" dirty="0"/>
              <a:t>plasma </a:t>
            </a:r>
            <a:r>
              <a:rPr lang="en-US" sz="2400" b="1" dirty="0" smtClean="0"/>
              <a:t>exchange</a:t>
            </a:r>
            <a:r>
              <a:rPr lang="fa-IR" sz="2400" b="1" dirty="0" smtClean="0"/>
              <a:t> </a:t>
            </a:r>
            <a:r>
              <a:rPr lang="fa-IR" sz="2400" b="1" dirty="0"/>
              <a:t>مي </a:t>
            </a:r>
            <a:r>
              <a:rPr lang="fa-IR" sz="2400" b="1" dirty="0" smtClean="0"/>
              <a:t>گيرند </a:t>
            </a:r>
            <a:r>
              <a:rPr lang="fa-IR" sz="2400" b="1" dirty="0"/>
              <a:t>هر 3هفته </a:t>
            </a:r>
            <a:r>
              <a:rPr lang="fa-IR" sz="2400" b="1" dirty="0" smtClean="0"/>
              <a:t>يكبار</a:t>
            </a:r>
            <a:r>
              <a:rPr lang="en-US" sz="2400" b="1" dirty="0" err="1" smtClean="0"/>
              <a:t>RhIG</a:t>
            </a:r>
            <a:r>
              <a:rPr lang="fa-IR" sz="2400" b="1" dirty="0" smtClean="0"/>
              <a:t> </a:t>
            </a:r>
            <a:r>
              <a:rPr lang="fa-IR" sz="2400" b="1" dirty="0"/>
              <a:t>به ميزان 50 ميكروگرم دريافت نمايند.</a:t>
            </a:r>
            <a:endParaRPr lang="en-US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3568" y="6392361"/>
            <a:ext cx="82809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-Transfusion Therapy :Clinical Principles and Practice;page507-508;2010</a:t>
            </a:r>
          </a:p>
          <a:p>
            <a:r>
              <a:rPr lang="en-US" sz="1050" dirty="0"/>
              <a:t>-Henry’s Clinical Diagnosis &amp; Laboratory Management By Laboratory Methods 24rd, 2021 chapter 36 page:721,751</a:t>
            </a:r>
          </a:p>
        </p:txBody>
      </p:sp>
    </p:spTree>
    <p:extLst>
      <p:ext uri="{BB962C8B-B14F-4D97-AF65-F5344CB8AC3E}">
        <p14:creationId xmlns:p14="http://schemas.microsoft.com/office/powerpoint/2010/main" val="11891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كرايو </a:t>
            </a:r>
            <a:r>
              <a:rPr lang="fa-I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پرسيپيتات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precipitate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8280920" cy="4104456"/>
          </a:xfrm>
        </p:spPr>
        <p:txBody>
          <a:bodyPr>
            <a:noAutofit/>
          </a:bodyPr>
          <a:lstStyle/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حجم هر واحد تقريبا 15 ميلي ليتر است</a:t>
            </a:r>
            <a:r>
              <a:rPr lang="fa-IR" sz="2400" b="1" dirty="0" smtClean="0"/>
              <a:t>.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كرايو بخشي از پلاسماي تازه بوده كه در سرما غير محلول است </a:t>
            </a:r>
            <a:r>
              <a:rPr lang="fa-IR" sz="2400" b="1" dirty="0" smtClean="0"/>
              <a:t>.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كرايو را پس از تهيه بايد هرچه زودتر مصرف نمود و يا حداكثر در عرض دو ساعت پس از تهيه در </a:t>
            </a:r>
            <a:r>
              <a:rPr lang="fa-IR" sz="2400" b="1" dirty="0" smtClean="0"/>
              <a:t>دماي 30- </a:t>
            </a:r>
            <a:r>
              <a:rPr lang="fa-IR" sz="2400" b="1" dirty="0"/>
              <a:t>درجه سانتي گراد منجمد شود. كرايو بايد از طريق </a:t>
            </a:r>
            <a:r>
              <a:rPr lang="fa-IR" sz="2400" b="1" dirty="0" smtClean="0"/>
              <a:t>فيلتر 260-170 </a:t>
            </a:r>
            <a:r>
              <a:rPr lang="fa-IR" sz="2400" b="1" dirty="0"/>
              <a:t>ميكروني ( صافي استاندارد</a:t>
            </a:r>
            <a:r>
              <a:rPr lang="fa-IR" sz="2400" b="1" dirty="0" smtClean="0"/>
              <a:t>)</a:t>
            </a:r>
            <a:r>
              <a:rPr lang="fa-IR" sz="2400" b="1" dirty="0"/>
              <a:t> تزريق شود</a:t>
            </a:r>
            <a:r>
              <a:rPr lang="fa-IR" sz="2400" b="1" dirty="0" smtClean="0"/>
              <a:t>.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فرآورده بايد در </a:t>
            </a:r>
            <a:r>
              <a:rPr lang="fa-IR" sz="2400" b="1" dirty="0" smtClean="0"/>
              <a:t>دماي25- </a:t>
            </a:r>
            <a:r>
              <a:rPr lang="fa-IR" sz="2400" b="1" dirty="0"/>
              <a:t>درجه سانتي گراد و پايين </a:t>
            </a:r>
            <a:r>
              <a:rPr lang="fa-IR" sz="2400" b="1" dirty="0" smtClean="0"/>
              <a:t>ترحد اكثر </a:t>
            </a:r>
            <a:r>
              <a:rPr lang="fa-IR" sz="2400" b="1" dirty="0"/>
              <a:t>تا سه سال نگهداري شود </a:t>
            </a:r>
            <a:r>
              <a:rPr lang="fa-IR" sz="2400" b="1" dirty="0" smtClean="0"/>
              <a:t>. در دماي 20- تا یک سال قابل نگهداری است</a:t>
            </a:r>
            <a:endParaRPr lang="en-US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3568" y="6392361"/>
            <a:ext cx="82809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• AABB TECHNICAL MANUAL 2020 chapter 6 PAGE:15</a:t>
            </a:r>
            <a:r>
              <a:rPr lang="en-US" sz="1050" b="1" dirty="0"/>
              <a:t>7</a:t>
            </a:r>
            <a:r>
              <a:rPr lang="en-US" sz="1050" dirty="0"/>
              <a:t>-158</a:t>
            </a:r>
          </a:p>
        </p:txBody>
      </p:sp>
    </p:spTree>
    <p:extLst>
      <p:ext uri="{BB962C8B-B14F-4D97-AF65-F5344CB8AC3E}">
        <p14:creationId xmlns:p14="http://schemas.microsoft.com/office/powerpoint/2010/main" val="191778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كرايو </a:t>
            </a:r>
            <a:r>
              <a:rPr lang="fa-I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پرسيپيتات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precipitate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8280920" cy="4104456"/>
          </a:xfrm>
        </p:spPr>
        <p:txBody>
          <a:bodyPr>
            <a:noAutofit/>
          </a:bodyPr>
          <a:lstStyle/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در صورتي </a:t>
            </a:r>
            <a:r>
              <a:rPr lang="fa-IR" sz="2400" b="1" dirty="0" smtClean="0"/>
              <a:t>كه</a:t>
            </a:r>
            <a:r>
              <a:rPr lang="en-US" sz="2400" b="1" dirty="0" smtClean="0"/>
              <a:t>FFP</a:t>
            </a:r>
            <a:r>
              <a:rPr lang="fa-IR" sz="2400" b="1" dirty="0" smtClean="0"/>
              <a:t> </a:t>
            </a:r>
            <a:r>
              <a:rPr lang="fa-IR" sz="2400" b="1" dirty="0"/>
              <a:t>طي يك </a:t>
            </a:r>
            <a:r>
              <a:rPr lang="fa-IR" sz="2400" b="1" dirty="0" smtClean="0"/>
              <a:t>شب </a:t>
            </a:r>
            <a:r>
              <a:rPr lang="fa-IR" sz="2400" b="1" dirty="0"/>
              <a:t>در </a:t>
            </a:r>
            <a:r>
              <a:rPr lang="fa-IR" sz="2400" b="1" dirty="0" smtClean="0"/>
              <a:t>يخچال </a:t>
            </a:r>
            <a:r>
              <a:rPr lang="fa-IR" sz="2400" b="1" dirty="0"/>
              <a:t>و يا در حمام كرايو ذوب </a:t>
            </a:r>
            <a:r>
              <a:rPr lang="fa-IR" sz="2400" b="1" dirty="0" smtClean="0"/>
              <a:t>شود </a:t>
            </a:r>
            <a:r>
              <a:rPr lang="fa-IR" sz="2400" b="1" dirty="0"/>
              <a:t>و </a:t>
            </a:r>
            <a:r>
              <a:rPr lang="fa-IR" sz="2400" b="1" dirty="0" smtClean="0"/>
              <a:t>حالت یخ در بهشت </a:t>
            </a:r>
            <a:r>
              <a:rPr lang="fa-IR" sz="2400" b="1" dirty="0"/>
              <a:t>بگيرد و طي سانتريفوژ رسوب بدست آمده جداسازي شود تحت </a:t>
            </a:r>
            <a:r>
              <a:rPr lang="fa-IR" sz="2400" b="1" dirty="0" smtClean="0"/>
              <a:t>عنوان </a:t>
            </a:r>
            <a:r>
              <a:rPr lang="fa-IR" sz="2400" b="1" dirty="0"/>
              <a:t>كرايو نامگذاري مي </a:t>
            </a:r>
            <a:r>
              <a:rPr lang="fa-IR" sz="2400" b="1" dirty="0" smtClean="0"/>
              <a:t>شود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حجم آن </a:t>
            </a:r>
            <a:r>
              <a:rPr lang="fa-IR" sz="2400" b="1" dirty="0" smtClean="0"/>
              <a:t>حدود 15 میلی لیتر </a:t>
            </a:r>
            <a:r>
              <a:rPr lang="fa-IR" sz="2400" b="1" dirty="0"/>
              <a:t>كه بايد بلافاصله ظرف يك ساعت فريز </a:t>
            </a:r>
            <a:r>
              <a:rPr lang="fa-IR" sz="2400" b="1" dirty="0" smtClean="0"/>
              <a:t>گردد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براي مصرف كرايو ابتدا بايد در 37 درجه سانتي گراد ذوب شود و پس از ذوب شدن نبايد دوباره منجمد گردد و </a:t>
            </a:r>
            <a:r>
              <a:rPr lang="fa-IR" sz="2400" b="1" dirty="0" smtClean="0"/>
              <a:t>لازم </a:t>
            </a:r>
            <a:r>
              <a:rPr lang="fa-IR" sz="2400" b="1" dirty="0"/>
              <a:t>است هر چه سريعتر مصرف </a:t>
            </a:r>
            <a:r>
              <a:rPr lang="fa-IR" sz="2400" b="1" dirty="0" smtClean="0"/>
              <a:t>گردد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 </a:t>
            </a:r>
            <a:r>
              <a:rPr lang="fa-IR" sz="2400" b="1" dirty="0"/>
              <a:t>پس از ذوب شدن فقط حداكثرتا 6 ساعت در دماي </a:t>
            </a:r>
            <a:r>
              <a:rPr lang="fa-IR" sz="2400" b="1" dirty="0" smtClean="0"/>
              <a:t>اتاق24-20 </a:t>
            </a:r>
            <a:r>
              <a:rPr lang="fa-IR" sz="2400" b="1" dirty="0"/>
              <a:t>قابل نگهداري </a:t>
            </a:r>
            <a:r>
              <a:rPr lang="fa-IR" sz="2400" b="1" dirty="0" smtClean="0"/>
              <a:t>و</a:t>
            </a:r>
            <a:r>
              <a:rPr lang="fa-IR" sz="2400" b="1" dirty="0"/>
              <a:t>مصرف </a:t>
            </a:r>
            <a:r>
              <a:rPr lang="fa-IR" sz="2400" b="1" dirty="0" smtClean="0"/>
              <a:t>است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568" y="6392361"/>
            <a:ext cx="82809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1-Blood Banking &amp; Transfusion </a:t>
            </a:r>
            <a:r>
              <a:rPr lang="en-US" sz="1050" dirty="0" err="1"/>
              <a:t>Medicine;Hillyer;Second</a:t>
            </a:r>
            <a:r>
              <a:rPr lang="en-US" sz="1050" dirty="0"/>
              <a:t> Edition;page271-275;2021</a:t>
            </a:r>
          </a:p>
          <a:p>
            <a:r>
              <a:rPr lang="en-US" sz="1050" dirty="0"/>
              <a:t>2-AABB TECHNICAL MANUAL 2020 chapter18 PAGE:546 table 18-1</a:t>
            </a:r>
          </a:p>
        </p:txBody>
      </p:sp>
    </p:spTree>
    <p:extLst>
      <p:ext uri="{BB962C8B-B14F-4D97-AF65-F5344CB8AC3E}">
        <p14:creationId xmlns:p14="http://schemas.microsoft.com/office/powerpoint/2010/main" val="285881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كرايو </a:t>
            </a:r>
            <a:r>
              <a:rPr lang="fa-I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پرسيپيتات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precipitate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8280920" cy="4104456"/>
          </a:xfrm>
        </p:spPr>
        <p:txBody>
          <a:bodyPr>
            <a:noAutofit/>
          </a:bodyPr>
          <a:lstStyle/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سرعت </a:t>
            </a:r>
            <a:r>
              <a:rPr lang="fa-IR" sz="2400" b="1" dirty="0"/>
              <a:t>تزريق بسته به تحمل بيمارداشته و بايد هرچه سريعتر تزريق </a:t>
            </a:r>
            <a:r>
              <a:rPr lang="fa-IR" sz="2400" b="1" dirty="0" smtClean="0"/>
              <a:t>شود</a:t>
            </a:r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استفاده از فرآورده سازگار </a:t>
            </a:r>
            <a:r>
              <a:rPr lang="fa-IR" sz="2400" b="1" dirty="0" smtClean="0"/>
              <a:t>ازنظر </a:t>
            </a:r>
            <a:r>
              <a:rPr lang="en-US" sz="2400" b="1" dirty="0" smtClean="0"/>
              <a:t>ABO</a:t>
            </a:r>
            <a:r>
              <a:rPr lang="fa-IR" sz="2400" b="1" dirty="0" smtClean="0"/>
              <a:t> </a:t>
            </a:r>
            <a:r>
              <a:rPr lang="fa-IR" sz="2400" b="1" dirty="0"/>
              <a:t>به ويژه براي كودكان كه حجم خون آنها كم است ارجحيت دارد اما </a:t>
            </a:r>
            <a:r>
              <a:rPr lang="fa-IR" sz="2400" b="1" dirty="0" smtClean="0"/>
              <a:t>انجام </a:t>
            </a:r>
            <a:r>
              <a:rPr lang="fa-IR" sz="2400" b="1" dirty="0"/>
              <a:t>آزمايش سازگاري قبل از تزريق لازم نمي باشد</a:t>
            </a:r>
            <a:r>
              <a:rPr lang="fa-IR" sz="2400" b="1" dirty="0" smtClean="0"/>
              <a:t>.</a:t>
            </a:r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چون اين فرآورده حاوي گلبول قرمز نمي باشد انجام </a:t>
            </a:r>
            <a:r>
              <a:rPr lang="fa-IR" sz="2400" b="1" dirty="0" smtClean="0"/>
              <a:t>آزمايش</a:t>
            </a:r>
            <a:r>
              <a:rPr lang="en-US" sz="2400" b="1" dirty="0" smtClean="0"/>
              <a:t> Rh </a:t>
            </a:r>
            <a:r>
              <a:rPr lang="fa-IR" sz="2400" b="1" dirty="0" smtClean="0"/>
              <a:t> </a:t>
            </a:r>
            <a:r>
              <a:rPr lang="fa-IR" sz="2400" b="1" dirty="0"/>
              <a:t>هم لازم نيست.</a:t>
            </a:r>
            <a:endParaRPr lang="en-US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3568" y="6392361"/>
            <a:ext cx="82809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1-Blood Banking &amp; Transfusion </a:t>
            </a:r>
            <a:r>
              <a:rPr lang="en-US" sz="1050" dirty="0" err="1"/>
              <a:t>Medicine;Hillyer;Second</a:t>
            </a:r>
            <a:r>
              <a:rPr lang="en-US" sz="1050" dirty="0"/>
              <a:t> Edition;page271-275;2021</a:t>
            </a:r>
          </a:p>
          <a:p>
            <a:r>
              <a:rPr lang="en-US" sz="1050" dirty="0"/>
              <a:t>2-AABB TECHNICAL MANUAL 2020 chapter18 PAGE:546 table 18-1</a:t>
            </a:r>
          </a:p>
        </p:txBody>
      </p:sp>
    </p:spTree>
    <p:extLst>
      <p:ext uri="{BB962C8B-B14F-4D97-AF65-F5344CB8AC3E}">
        <p14:creationId xmlns:p14="http://schemas.microsoft.com/office/powerpoint/2010/main" val="402959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كرايو </a:t>
            </a:r>
            <a:r>
              <a:rPr lang="fa-I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پرسيپيتات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precipitate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8280920" cy="4104456"/>
          </a:xfrm>
        </p:spPr>
        <p:txBody>
          <a:bodyPr>
            <a:noAutofit/>
          </a:bodyPr>
          <a:lstStyle/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هر واحد كرايو حاوي </a:t>
            </a:r>
            <a:r>
              <a:rPr lang="fa-IR" sz="2400" b="1" dirty="0" smtClean="0"/>
              <a:t>:</a:t>
            </a:r>
          </a:p>
          <a:p>
            <a:pPr lvl="1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250-150 </a:t>
            </a:r>
            <a:r>
              <a:rPr lang="fa-IR" sz="2400" b="1" dirty="0"/>
              <a:t>ميلي گرم </a:t>
            </a:r>
            <a:r>
              <a:rPr lang="fa-IR" sz="2400" b="1" dirty="0" smtClean="0"/>
              <a:t>فيبرينوژن</a:t>
            </a:r>
          </a:p>
          <a:p>
            <a:pPr lvl="1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120-80 </a:t>
            </a:r>
            <a:r>
              <a:rPr lang="fa-IR" sz="2400" b="1" dirty="0"/>
              <a:t>واحد </a:t>
            </a:r>
            <a:r>
              <a:rPr lang="fa-IR" sz="2400" b="1" dirty="0" smtClean="0"/>
              <a:t>فاكتور 8</a:t>
            </a:r>
          </a:p>
          <a:p>
            <a:pPr lvl="1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70-40% (</a:t>
            </a:r>
            <a:r>
              <a:rPr lang="fa-IR" sz="2400" b="1" dirty="0"/>
              <a:t>80 </a:t>
            </a:r>
            <a:r>
              <a:rPr lang="fa-IR" sz="2400" b="1" dirty="0" smtClean="0"/>
              <a:t>واحد</a:t>
            </a:r>
            <a:r>
              <a:rPr lang="fa-IR" sz="2400" b="1" dirty="0"/>
              <a:t>) فاكتور ون </a:t>
            </a:r>
            <a:r>
              <a:rPr lang="fa-IR" sz="2400" b="1" dirty="0" smtClean="0"/>
              <a:t>ويلبراند</a:t>
            </a:r>
          </a:p>
          <a:p>
            <a:pPr lvl="1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30% ( </a:t>
            </a:r>
            <a:r>
              <a:rPr lang="fa-IR" sz="2400" b="1" dirty="0"/>
              <a:t>40-60 واحد) </a:t>
            </a:r>
            <a:r>
              <a:rPr lang="fa-IR" sz="2400" b="1" dirty="0" smtClean="0"/>
              <a:t>فاكتور13</a:t>
            </a:r>
          </a:p>
          <a:p>
            <a:pPr lvl="1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60-30 </a:t>
            </a:r>
            <a:r>
              <a:rPr lang="fa-IR" sz="2400" b="1" dirty="0"/>
              <a:t>ميلي گرم </a:t>
            </a:r>
            <a:r>
              <a:rPr lang="fa-IR" sz="2400" b="1" dirty="0" smtClean="0"/>
              <a:t>فيبرونكتين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سطح </a:t>
            </a:r>
            <a:r>
              <a:rPr lang="fa-IR" sz="2400" b="1" dirty="0"/>
              <a:t>فاكتور آنتي </a:t>
            </a:r>
            <a:r>
              <a:rPr lang="fa-IR" sz="2400" b="1" dirty="0" smtClean="0"/>
              <a:t>هموفيلي </a:t>
            </a:r>
            <a:r>
              <a:rPr lang="fa-IR" sz="2400" b="1" dirty="0"/>
              <a:t>كرايو با </a:t>
            </a:r>
            <a:r>
              <a:rPr lang="fa-IR" sz="2400" b="1" dirty="0" smtClean="0"/>
              <a:t>گروه </a:t>
            </a:r>
            <a:r>
              <a:rPr lang="en-US" sz="2400" b="1" dirty="0" smtClean="0"/>
              <a:t>A</a:t>
            </a:r>
            <a:r>
              <a:rPr lang="fa-IR" sz="2400" b="1" dirty="0" smtClean="0"/>
              <a:t> و</a:t>
            </a:r>
            <a:r>
              <a:rPr lang="en-US" sz="2400" b="1" dirty="0" smtClean="0"/>
              <a:t>B</a:t>
            </a:r>
            <a:r>
              <a:rPr lang="fa-IR" sz="2400" b="1" dirty="0" smtClean="0"/>
              <a:t> </a:t>
            </a:r>
            <a:r>
              <a:rPr lang="fa-IR" sz="2400" b="1" dirty="0"/>
              <a:t>در مقايسه با كرايو بدست آمده از خون با </a:t>
            </a:r>
            <a:r>
              <a:rPr lang="fa-IR" sz="2400" b="1" dirty="0" smtClean="0"/>
              <a:t>گروه </a:t>
            </a:r>
            <a:r>
              <a:rPr lang="en-US" sz="2400" b="1" dirty="0" smtClean="0"/>
              <a:t>O</a:t>
            </a:r>
            <a:r>
              <a:rPr lang="fa-IR" sz="2400" b="1" dirty="0" smtClean="0"/>
              <a:t> </a:t>
            </a:r>
            <a:r>
              <a:rPr lang="fa-IR" sz="2400" b="1" dirty="0"/>
              <a:t>بالاتر </a:t>
            </a:r>
            <a:r>
              <a:rPr lang="fa-IR" sz="2400" b="1" dirty="0" smtClean="0"/>
              <a:t>مي باشد (120 در مقایسه با 80 واحد در کیسه</a:t>
            </a:r>
          </a:p>
          <a:p>
            <a:pPr lvl="1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endParaRPr lang="fa-IR" sz="2400" b="1" dirty="0" smtClean="0"/>
          </a:p>
          <a:p>
            <a:pPr lvl="1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endParaRPr lang="en-US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3568" y="6392361"/>
            <a:ext cx="82809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1-AABB TECHNICAL MANUAL 2020 chapter 6 PAGE:157-158</a:t>
            </a:r>
          </a:p>
          <a:p>
            <a:r>
              <a:rPr lang="en-US" sz="1050" dirty="0"/>
              <a:t>2-Blood Banking &amp; Transfusion </a:t>
            </a:r>
            <a:r>
              <a:rPr lang="en-US" sz="1050" dirty="0" err="1"/>
              <a:t>Medicine;Hillyer;Second</a:t>
            </a:r>
            <a:r>
              <a:rPr lang="en-US" sz="1050" dirty="0"/>
              <a:t> Edition;page:270-275;2009</a:t>
            </a:r>
          </a:p>
        </p:txBody>
      </p:sp>
    </p:spTree>
    <p:extLst>
      <p:ext uri="{BB962C8B-B14F-4D97-AF65-F5344CB8AC3E}">
        <p14:creationId xmlns:p14="http://schemas.microsoft.com/office/powerpoint/2010/main" val="133310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كرايو </a:t>
            </a:r>
            <a:r>
              <a:rPr lang="fa-I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پرسيپيتات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precipitate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8280920" cy="4104456"/>
          </a:xfrm>
        </p:spPr>
        <p:txBody>
          <a:bodyPr>
            <a:noAutofit/>
          </a:bodyPr>
          <a:lstStyle/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endParaRPr lang="fa-IR" sz="2400" b="1" dirty="0" smtClean="0"/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ميزان </a:t>
            </a:r>
            <a:r>
              <a:rPr lang="fa-IR" sz="2400" b="1" dirty="0"/>
              <a:t>مصرف كرايو بستگي به عوامل مختلفي داشته و به عنوان مثال براي هيپو فيبرينوژنميا معمولاً يك واحد ( </a:t>
            </a:r>
            <a:r>
              <a:rPr lang="fa-IR" sz="2400" b="1" dirty="0" smtClean="0"/>
              <a:t>كيسه) </a:t>
            </a:r>
            <a:r>
              <a:rPr lang="fa-IR" sz="2400" b="1" dirty="0"/>
              <a:t>به ازاء هر 5 تا 10 كيلوگرم وزن بدن مي باشد كه باعث افزايش فيبرينوژن در خون به ميزان 50 ميليگرم در دسي </a:t>
            </a:r>
            <a:r>
              <a:rPr lang="fa-IR" sz="2400" b="1" dirty="0" smtClean="0"/>
              <a:t>ليتر </a:t>
            </a:r>
            <a:r>
              <a:rPr lang="fa-IR" sz="2400" b="1" dirty="0"/>
              <a:t>ميشود.</a:t>
            </a:r>
            <a:endParaRPr lang="fa-IR" sz="2400" b="1" dirty="0" smtClean="0"/>
          </a:p>
          <a:p>
            <a:pPr lvl="1"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endParaRPr lang="en-US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3568" y="6392361"/>
            <a:ext cx="82809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1-AABB TECHNICAL MANUAL 2020 chapter 6 PAGE:157-158</a:t>
            </a:r>
          </a:p>
          <a:p>
            <a:r>
              <a:rPr lang="en-US" sz="1050" dirty="0"/>
              <a:t>2-Blood Banking &amp; Transfusion </a:t>
            </a:r>
            <a:r>
              <a:rPr lang="en-US" sz="1050" dirty="0" err="1"/>
              <a:t>Medicine;Hillyer;Second</a:t>
            </a:r>
            <a:r>
              <a:rPr lang="en-US" sz="1050" dirty="0"/>
              <a:t> Edition;page:270-275;2009</a:t>
            </a:r>
          </a:p>
        </p:txBody>
      </p:sp>
    </p:spTree>
    <p:extLst>
      <p:ext uri="{BB962C8B-B14F-4D97-AF65-F5344CB8AC3E}">
        <p14:creationId xmlns:p14="http://schemas.microsoft.com/office/powerpoint/2010/main" val="85910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16632"/>
            <a:ext cx="7620000" cy="715962"/>
          </a:xfrm>
        </p:spPr>
        <p:txBody>
          <a:bodyPr>
            <a:noAutofit/>
          </a:bodyPr>
          <a:lstStyle/>
          <a:p>
            <a:pPr algn="r"/>
            <a:r>
              <a:rPr lang="fa-I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انديكاسيون هاي مهم تزريق رسوب كرايو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908720"/>
            <a:ext cx="8280920" cy="5040560"/>
          </a:xfrm>
        </p:spPr>
        <p:txBody>
          <a:bodyPr>
            <a:noAutofit/>
          </a:bodyPr>
          <a:lstStyle/>
          <a:p>
            <a:pPr algn="just" rtl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1800" b="1" dirty="0"/>
              <a:t>كمبود فاكتور 8 ( در صورت عدم دسترسي به كنسانتره فاكتور</a:t>
            </a:r>
            <a:r>
              <a:rPr lang="fa-IR" sz="1800" b="1" dirty="0" smtClean="0"/>
              <a:t>)</a:t>
            </a:r>
          </a:p>
          <a:p>
            <a:pPr algn="just" rtl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1800" b="1" dirty="0"/>
              <a:t>بيماري فون ويلبراند ( در صورت عدم دسترسي به كنسانتره فاكتور</a:t>
            </a:r>
            <a:r>
              <a:rPr lang="fa-IR" sz="1800" b="1" dirty="0" smtClean="0"/>
              <a:t>)</a:t>
            </a:r>
          </a:p>
          <a:p>
            <a:pPr algn="just" rtl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1800" b="1" dirty="0" smtClean="0"/>
              <a:t>هيپوفيبرينوژنمي      </a:t>
            </a:r>
          </a:p>
          <a:p>
            <a:pPr algn="just" rtl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1800" b="1" dirty="0" smtClean="0"/>
              <a:t>كمبود فاكتور13</a:t>
            </a:r>
          </a:p>
          <a:p>
            <a:pPr algn="just" rtl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1800" b="1" dirty="0"/>
              <a:t>تزريق خون ماسيو همراه با </a:t>
            </a:r>
            <a:r>
              <a:rPr lang="fa-IR" sz="1800" b="1" dirty="0" smtClean="0"/>
              <a:t>خونريزي</a:t>
            </a:r>
          </a:p>
          <a:p>
            <a:pPr algn="just" rtl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1800" b="1" dirty="0"/>
              <a:t>معكوس كردن درمان ترومبوليتيك </a:t>
            </a:r>
            <a:r>
              <a:rPr lang="fa-IR" sz="1800" b="1" dirty="0" smtClean="0"/>
              <a:t>تراپي</a:t>
            </a:r>
          </a:p>
          <a:p>
            <a:pPr algn="just" rtl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1800" b="1" dirty="0"/>
              <a:t>خونريزي </a:t>
            </a:r>
            <a:r>
              <a:rPr lang="fa-IR" sz="1800" b="1" dirty="0" smtClean="0"/>
              <a:t>اورميك (</a:t>
            </a:r>
            <a:r>
              <a:rPr lang="en-US" sz="1600" b="1" dirty="0" smtClean="0"/>
              <a:t>DDAVP</a:t>
            </a:r>
            <a:r>
              <a:rPr lang="fa-IR" sz="1800" b="1" dirty="0" smtClean="0"/>
              <a:t>در </a:t>
            </a:r>
            <a:r>
              <a:rPr lang="fa-IR" sz="1800" b="1" dirty="0"/>
              <a:t>اين حالت ارجحيت دارد</a:t>
            </a:r>
            <a:r>
              <a:rPr lang="fa-IR" sz="1800" b="1" dirty="0" smtClean="0"/>
              <a:t>)</a:t>
            </a:r>
          </a:p>
          <a:p>
            <a:pPr algn="just" rtl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1800" b="1" dirty="0"/>
              <a:t>چسب فيبرين </a:t>
            </a:r>
            <a:r>
              <a:rPr lang="fa-IR" sz="1800" b="1" dirty="0" smtClean="0"/>
              <a:t>موضعي</a:t>
            </a:r>
          </a:p>
          <a:p>
            <a:pPr algn="just" rtl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 smtClean="0"/>
              <a:t>DIC</a:t>
            </a:r>
            <a:endParaRPr lang="fa-IR" sz="1800" b="1" dirty="0" smtClean="0"/>
          </a:p>
          <a:p>
            <a:pPr algn="just" rtl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 smtClean="0"/>
              <a:t>Trauma</a:t>
            </a:r>
            <a:endParaRPr lang="fa-IR" sz="1800" b="1" dirty="0" smtClean="0"/>
          </a:p>
          <a:p>
            <a:pPr algn="just" rtl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/>
              <a:t>Postpartum hemorrhage</a:t>
            </a:r>
            <a:endParaRPr lang="fa-IR" sz="1800" b="1" dirty="0" smtClean="0"/>
          </a:p>
          <a:p>
            <a:pPr algn="just" rtl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endParaRPr lang="en-US" sz="18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3568" y="6392361"/>
            <a:ext cx="82809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Henry’s Clinical Diagnosis &amp; Laboratory Management By Laboratory Methods .24rd, 2021 chapter 37 page:774&amp; 779</a:t>
            </a:r>
          </a:p>
        </p:txBody>
      </p:sp>
    </p:spTree>
    <p:extLst>
      <p:ext uri="{BB962C8B-B14F-4D97-AF65-F5344CB8AC3E}">
        <p14:creationId xmlns:p14="http://schemas.microsoft.com/office/powerpoint/2010/main" val="133310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20117" r="1718" b="14844"/>
          <a:stretch/>
        </p:blipFill>
        <p:spPr bwMode="auto">
          <a:xfrm>
            <a:off x="0" y="116632"/>
            <a:ext cx="9144000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54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16632"/>
            <a:ext cx="7620000" cy="715962"/>
          </a:xfrm>
        </p:spPr>
        <p:txBody>
          <a:bodyPr>
            <a:noAutofit/>
          </a:bodyPr>
          <a:lstStyle/>
          <a:p>
            <a:pPr algn="r"/>
            <a:r>
              <a:rPr lang="fa-I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پلاسماي بدون كرايو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12776"/>
            <a:ext cx="8280920" cy="4536504"/>
          </a:xfrm>
        </p:spPr>
        <p:txBody>
          <a:bodyPr>
            <a:noAutofit/>
          </a:bodyPr>
          <a:lstStyle/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حجم آن حدود 200 سي سي مي </a:t>
            </a:r>
            <a:r>
              <a:rPr lang="fa-IR" sz="2400" b="1" dirty="0" smtClean="0"/>
              <a:t>باشد</a:t>
            </a:r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اين فرآورده حاوي مقادير خيلي كم فيبرينوژن، </a:t>
            </a:r>
            <a:r>
              <a:rPr lang="fa-IR" sz="2400" b="1" dirty="0" smtClean="0"/>
              <a:t>فاكتور</a:t>
            </a:r>
            <a:r>
              <a:rPr lang="en-US" sz="2400" b="1" dirty="0" smtClean="0"/>
              <a:t>VIIIC</a:t>
            </a:r>
            <a:r>
              <a:rPr lang="fa-IR" sz="2400" b="1" dirty="0" smtClean="0"/>
              <a:t> </a:t>
            </a:r>
            <a:r>
              <a:rPr lang="fa-IR" sz="2400" b="1" dirty="0"/>
              <a:t>و فاكتور فون ويلبراند مي باشد ليكن ساير </a:t>
            </a:r>
            <a:r>
              <a:rPr lang="fa-IR" sz="2400" b="1" dirty="0" smtClean="0"/>
              <a:t>فاكتورهاي </a:t>
            </a:r>
            <a:r>
              <a:rPr lang="fa-IR" sz="2400" b="1" dirty="0"/>
              <a:t>پلاسمائي را به حد كافي </a:t>
            </a:r>
            <a:r>
              <a:rPr lang="fa-IR" sz="2400" b="1" dirty="0" smtClean="0"/>
              <a:t>دارد</a:t>
            </a:r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در درمان بيماران مبتلا </a:t>
            </a:r>
            <a:r>
              <a:rPr lang="fa-IR" sz="2400" b="1" dirty="0" smtClean="0"/>
              <a:t>به </a:t>
            </a:r>
            <a:r>
              <a:rPr lang="en-US" sz="2400" b="1" dirty="0" smtClean="0"/>
              <a:t>TTP</a:t>
            </a:r>
            <a:r>
              <a:rPr lang="fa-IR" sz="2400" b="1" dirty="0" smtClean="0"/>
              <a:t> </a:t>
            </a:r>
            <a:r>
              <a:rPr lang="fa-IR" sz="2400" b="1" dirty="0"/>
              <a:t>كاربرد دارد.</a:t>
            </a:r>
            <a:endParaRPr lang="en-US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3568" y="6392361"/>
            <a:ext cx="82809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/>
              <a:t>AABB TECHNICAL MANUAL, chapter6 PAGE:156-157 2020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6543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6016" r="1875" b="12054"/>
          <a:stretch/>
        </p:blipFill>
        <p:spPr bwMode="auto">
          <a:xfrm>
            <a:off x="107504" y="116632"/>
            <a:ext cx="9125377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687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پلاكت متراكم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8280920" cy="4104456"/>
          </a:xfrm>
        </p:spPr>
        <p:txBody>
          <a:bodyPr>
            <a:noAutofit/>
          </a:bodyPr>
          <a:lstStyle/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نگهداري در </a:t>
            </a:r>
            <a:r>
              <a:rPr lang="fa-IR" sz="2400" b="1" dirty="0" smtClean="0"/>
              <a:t>دماي2</a:t>
            </a:r>
            <a:r>
              <a:rPr lang="en-US" sz="2400" b="1" dirty="0" smtClean="0"/>
              <a:t>±</a:t>
            </a:r>
            <a:r>
              <a:rPr lang="fa-IR" sz="2400" b="1" dirty="0" smtClean="0"/>
              <a:t>22 </a:t>
            </a:r>
            <a:r>
              <a:rPr lang="fa-IR" sz="2400" b="1" dirty="0"/>
              <a:t>درجه سانتي گراد ( درجه حرارت اطاق ) همراه با تكان دادن و آژيتاسيون ملايم و دائمي </a:t>
            </a:r>
            <a:r>
              <a:rPr lang="fa-IR" sz="2400" b="1" dirty="0" smtClean="0"/>
              <a:t>تا 3 </a:t>
            </a:r>
            <a:r>
              <a:rPr lang="fa-IR" sz="2400" b="1" dirty="0"/>
              <a:t>روز در سيستم بسته امكان پذير است . پلاكت هايي كه در درجه حرارت اتاق نگهداري مي شوند از نظر انعقادي </a:t>
            </a:r>
            <a:r>
              <a:rPr lang="fa-IR" sz="2400" b="1" dirty="0" smtClean="0"/>
              <a:t>از </a:t>
            </a:r>
            <a:r>
              <a:rPr lang="fa-IR" sz="2400" b="1" dirty="0"/>
              <a:t>كارآيي بهتري برخوردار </a:t>
            </a:r>
            <a:r>
              <a:rPr lang="fa-IR" sz="2400" b="1" dirty="0" smtClean="0"/>
              <a:t>هستند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حجم</a:t>
            </a:r>
            <a:r>
              <a:rPr lang="fa-IR" sz="2400" b="1" dirty="0" smtClean="0"/>
              <a:t>: 70-50 </a:t>
            </a:r>
            <a:r>
              <a:rPr lang="fa-IR" sz="2400" b="1" dirty="0"/>
              <a:t>ميلي </a:t>
            </a:r>
            <a:r>
              <a:rPr lang="fa-IR" sz="2400" b="1" dirty="0" smtClean="0"/>
              <a:t>ليتر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تزريق پلاكت با پلاسماي همگروه ويا سازگار ازنظر </a:t>
            </a:r>
            <a:r>
              <a:rPr lang="fa-IR" sz="2400" b="1" dirty="0" smtClean="0"/>
              <a:t>سيستم </a:t>
            </a:r>
            <a:r>
              <a:rPr lang="en-US" sz="2400" b="1" dirty="0" smtClean="0"/>
              <a:t>ABO</a:t>
            </a:r>
            <a:r>
              <a:rPr lang="fa-IR" sz="2400" b="1" dirty="0" smtClean="0"/>
              <a:t> </a:t>
            </a:r>
            <a:r>
              <a:rPr lang="fa-IR" sz="2400" b="1" dirty="0"/>
              <a:t>با گلبول قرمز گيرنده توصيه ميگردد</a:t>
            </a:r>
            <a:r>
              <a:rPr lang="fa-IR" sz="2400" b="1" dirty="0" smtClean="0"/>
              <a:t>.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بيماران</a:t>
            </a:r>
            <a:r>
              <a:rPr lang="en-US" sz="2400" b="1" dirty="0" smtClean="0"/>
              <a:t>Rh</a:t>
            </a:r>
            <a:r>
              <a:rPr lang="fa-IR" sz="2400" b="1" dirty="0"/>
              <a:t>منفي بايستي </a:t>
            </a:r>
            <a:r>
              <a:rPr lang="fa-IR" sz="2400" b="1" dirty="0" smtClean="0"/>
              <a:t>پلاكت</a:t>
            </a:r>
            <a:r>
              <a:rPr lang="en-US" sz="2400" b="1" dirty="0" smtClean="0"/>
              <a:t>Rh</a:t>
            </a:r>
            <a:r>
              <a:rPr lang="fa-IR" sz="2400" b="1" dirty="0"/>
              <a:t>منفي دريافت نمايند بخصوص در بچه ها و يا زنان در سنين باروري . و در افرادي </a:t>
            </a:r>
            <a:r>
              <a:rPr lang="fa-IR" sz="2400" b="1" dirty="0" smtClean="0"/>
              <a:t>كه </a:t>
            </a:r>
            <a:r>
              <a:rPr lang="fa-IR" sz="2400" b="1" dirty="0"/>
              <a:t>پيوند سلول هاي بنيادي داشته اند .در غير اين صورت بايد طي 72 ساعت از </a:t>
            </a:r>
            <a:r>
              <a:rPr lang="fa-IR" sz="2400" b="1" dirty="0" smtClean="0"/>
              <a:t>ايمونوگلوبولين</a:t>
            </a:r>
            <a:r>
              <a:rPr lang="en-US" sz="2400" b="1" dirty="0" smtClean="0"/>
              <a:t>Rh</a:t>
            </a:r>
            <a:r>
              <a:rPr lang="fa-IR" sz="2400" b="1" dirty="0" smtClean="0"/>
              <a:t> </a:t>
            </a:r>
            <a:r>
              <a:rPr lang="fa-IR" sz="2400" b="1" dirty="0"/>
              <a:t>استفاده شود.</a:t>
            </a:r>
            <a:endParaRPr lang="en-US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3568" y="6392361"/>
            <a:ext cx="82809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AABB TECHNICAL MANUAL, chapter19 PAGE:546-565, 2020</a:t>
            </a:r>
          </a:p>
          <a:p>
            <a:r>
              <a:rPr lang="en-US" sz="1050" dirty="0"/>
              <a:t>Henry’s clinical diagnosis and management by laboratory methods 2021 chapter 37 page:774</a:t>
            </a:r>
          </a:p>
        </p:txBody>
      </p:sp>
    </p:spTree>
    <p:extLst>
      <p:ext uri="{BB962C8B-B14F-4D97-AF65-F5344CB8AC3E}">
        <p14:creationId xmlns:p14="http://schemas.microsoft.com/office/powerpoint/2010/main" val="11891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پلاكت متراكم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936" y="1988840"/>
            <a:ext cx="4968552" cy="3672408"/>
          </a:xfrm>
        </p:spPr>
        <p:txBody>
          <a:bodyPr>
            <a:noAutofit/>
          </a:bodyPr>
          <a:lstStyle/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در حين حمل و نقل نبايستي اين فراورده بيشتر از 24 ساعت بدون تكان خوردن باشد، در غير اين صورت دچار آسيب مي </a:t>
            </a:r>
            <a:r>
              <a:rPr lang="fa-IR" sz="2400" b="1" dirty="0" smtClean="0"/>
              <a:t>گردد</a:t>
            </a:r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endParaRPr lang="en-US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3568" y="6392361"/>
            <a:ext cx="82809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AABB TECHNICAL MANUAL, chapter19 PAGE:546-565, 2020</a:t>
            </a:r>
          </a:p>
          <a:p>
            <a:r>
              <a:rPr lang="en-US" sz="1050" dirty="0"/>
              <a:t>Henry’s clinical diagnosis and management by laboratory methods 2021 chapter 37 page:774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9570"/>
            <a:ext cx="31432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79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fa-I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پلاكت متراكم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12776"/>
            <a:ext cx="8280920" cy="4248472"/>
          </a:xfrm>
        </p:spPr>
        <p:txBody>
          <a:bodyPr>
            <a:noAutofit/>
          </a:bodyPr>
          <a:lstStyle/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دز مناسب تزريق در بالغين به خوبي تعيين نشده است، </a:t>
            </a:r>
            <a:r>
              <a:rPr lang="fa-IR" sz="2400" b="1" dirty="0" smtClean="0"/>
              <a:t>ولي </a:t>
            </a:r>
            <a:r>
              <a:rPr lang="fa-IR" sz="2400" b="1" dirty="0"/>
              <a:t>مي توان پاسخ درماني به تزريق را با </a:t>
            </a:r>
            <a:r>
              <a:rPr lang="fa-IR" sz="2400" b="1" dirty="0" smtClean="0"/>
              <a:t>محاسبه </a:t>
            </a:r>
            <a:r>
              <a:rPr lang="en-US" sz="2400" b="1" dirty="0" smtClean="0"/>
              <a:t>CCI</a:t>
            </a:r>
            <a:r>
              <a:rPr lang="fa-IR" sz="2400" b="1" dirty="0" smtClean="0"/>
              <a:t> </a:t>
            </a:r>
            <a:r>
              <a:rPr lang="fa-IR" sz="2400" b="1" dirty="0"/>
              <a:t>امكانپذير نمود.معمولا يك دوز درماني براي </a:t>
            </a:r>
            <a:r>
              <a:rPr lang="fa-IR" sz="2400" b="1" dirty="0" smtClean="0"/>
              <a:t>يك </a:t>
            </a:r>
            <a:r>
              <a:rPr lang="fa-IR" sz="2400" b="1" dirty="0"/>
              <a:t>بيمار بالغ به 5 واحد يا بيشتر نياز </a:t>
            </a:r>
            <a:r>
              <a:rPr lang="fa-IR" sz="2400" b="1" dirty="0" smtClean="0"/>
              <a:t>دارد</a:t>
            </a:r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تزريق هر واحد پلاكت </a:t>
            </a:r>
            <a:r>
              <a:rPr lang="fa-IR" sz="2400" b="1" dirty="0" smtClean="0"/>
              <a:t>رندوم 10000-5000 </a:t>
            </a:r>
            <a:r>
              <a:rPr lang="fa-IR" sz="2400" b="1" dirty="0"/>
              <a:t>در ميكروليتروپلاكت </a:t>
            </a:r>
            <a:r>
              <a:rPr lang="fa-IR" sz="2400" b="1" dirty="0" smtClean="0"/>
              <a:t>آفرزيس 50000-30000 </a:t>
            </a:r>
            <a:r>
              <a:rPr lang="fa-IR" sz="2400" b="1" dirty="0"/>
              <a:t>در ميكروليترپلاكت </a:t>
            </a:r>
            <a:r>
              <a:rPr lang="fa-IR" sz="2400" b="1" dirty="0" smtClean="0"/>
              <a:t>را </a:t>
            </a:r>
            <a:r>
              <a:rPr lang="fa-IR" sz="2400" b="1" dirty="0"/>
              <a:t>در مرد بالغ 70 كيلوگرم افزايش مي </a:t>
            </a:r>
            <a:r>
              <a:rPr lang="fa-IR" sz="2400" b="1" dirty="0" smtClean="0"/>
              <a:t>دهد</a:t>
            </a:r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سرعت تزريق پلاكت در 15 دقيقه </a:t>
            </a:r>
            <a:r>
              <a:rPr lang="fa-IR" sz="2400" b="1" dirty="0" smtClean="0"/>
              <a:t>اول 5-2 </a:t>
            </a:r>
            <a:r>
              <a:rPr lang="fa-IR" sz="2400" b="1" dirty="0"/>
              <a:t>ميلي ليتر در </a:t>
            </a:r>
            <a:r>
              <a:rPr lang="fa-IR" sz="2400" b="1" dirty="0" smtClean="0"/>
              <a:t>دقيقه (300-120 </a:t>
            </a:r>
            <a:r>
              <a:rPr lang="fa-IR" sz="2400" b="1" dirty="0"/>
              <a:t>ميلي ليتر در ساعت</a:t>
            </a:r>
            <a:r>
              <a:rPr lang="fa-IR" sz="2400" b="1" dirty="0" smtClean="0"/>
              <a:t>) و سپس </a:t>
            </a:r>
            <a:r>
              <a:rPr lang="fa-IR" sz="2400" b="1" dirty="0"/>
              <a:t>300 ميليلتر در ساعت ميباشد و معمولا </a:t>
            </a:r>
            <a:r>
              <a:rPr lang="fa-IR" sz="2400" b="1" dirty="0" smtClean="0"/>
              <a:t>ظرف 2-1 </a:t>
            </a:r>
            <a:r>
              <a:rPr lang="fa-IR" sz="2400" b="1" dirty="0"/>
              <a:t>ساعت تزريق ميگردد</a:t>
            </a:r>
            <a:endParaRPr lang="en-US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3568" y="6392361"/>
            <a:ext cx="828092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/>
              <a:t>1-Text book of Blood Banking and Transfusion Medicine, by Sally </a:t>
            </a:r>
            <a:r>
              <a:rPr lang="en-US" sz="1050" b="1" dirty="0" err="1"/>
              <a:t>V.Rudmann</a:t>
            </a:r>
            <a:r>
              <a:rPr lang="en-US" sz="1050" b="1" dirty="0"/>
              <a:t> chapter14 page382, 2009</a:t>
            </a:r>
          </a:p>
          <a:p>
            <a:r>
              <a:rPr lang="en-US" sz="1050" b="1" dirty="0"/>
              <a:t>2-Henry’s Clinical Diagnosis &amp; Laboratory Management By Laboratory Methods. 24rd, 2021 chapter 37 page:779</a:t>
            </a:r>
          </a:p>
          <a:p>
            <a:r>
              <a:rPr lang="en-US" sz="1050" b="1" dirty="0"/>
              <a:t>3-Blood Banking </a:t>
            </a:r>
            <a:r>
              <a:rPr lang="en-US" sz="1050" b="1" dirty="0" err="1"/>
              <a:t>andTransfusion</a:t>
            </a:r>
            <a:r>
              <a:rPr lang="en-US" sz="1050" b="1" dirty="0"/>
              <a:t> Medicine;Hillyer;p:326:2007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1247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98" y="1412777"/>
            <a:ext cx="486814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E:\picture\Platelet donors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78064"/>
            <a:ext cx="31750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29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094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4437112"/>
            <a:ext cx="3581400" cy="1470025"/>
          </a:xfrm>
        </p:spPr>
        <p:txBody>
          <a:bodyPr>
            <a:normAutofit/>
          </a:bodyPr>
          <a:lstStyle/>
          <a:p>
            <a:r>
              <a:rPr lang="en-US" sz="2400" dirty="0"/>
              <a:t>Random Donor </a:t>
            </a:r>
            <a:r>
              <a:rPr lang="en-US" sz="2400" dirty="0" smtClean="0"/>
              <a:t>Platelet</a:t>
            </a:r>
            <a:r>
              <a:rPr lang="fa-IR" sz="2400" dirty="0" smtClean="0"/>
              <a:t/>
            </a:r>
            <a:br>
              <a:rPr lang="fa-IR" sz="2400" dirty="0" smtClean="0"/>
            </a:br>
            <a:r>
              <a:rPr lang="en-US" sz="2400" b="0" dirty="0"/>
              <a:t>Volume 50 – 70 ml</a:t>
            </a:r>
            <a:endParaRPr lang="en-US" sz="24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932040" y="16768"/>
            <a:ext cx="4032448" cy="1035968"/>
          </a:xfrm>
        </p:spPr>
        <p:txBody>
          <a:bodyPr>
            <a:normAutofit/>
          </a:bodyPr>
          <a:lstStyle/>
          <a:p>
            <a:r>
              <a:rPr lang="en-US" sz="2400" b="1" dirty="0"/>
              <a:t>Single Donor </a:t>
            </a:r>
            <a:r>
              <a:rPr lang="en-US" sz="2400" b="1" dirty="0" smtClean="0"/>
              <a:t>Platelet</a:t>
            </a:r>
            <a:endParaRPr lang="fa-IR" sz="2400" b="1" dirty="0" smtClean="0"/>
          </a:p>
          <a:p>
            <a:r>
              <a:rPr lang="en-US" dirty="0"/>
              <a:t>Volume ~ 300 ml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05147"/>
            <a:ext cx="1965365" cy="430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1709394" cy="302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8819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16632"/>
            <a:ext cx="7620000" cy="715962"/>
          </a:xfrm>
        </p:spPr>
        <p:txBody>
          <a:bodyPr>
            <a:noAutofit/>
          </a:bodyPr>
          <a:lstStyle/>
          <a:p>
            <a:pPr algn="r"/>
            <a:r>
              <a:rPr lang="fa-I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انديكاسيون هاي مهم تزريق پلاكت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980728"/>
            <a:ext cx="8280920" cy="4680520"/>
          </a:xfrm>
        </p:spPr>
        <p:txBody>
          <a:bodyPr>
            <a:noAutofit/>
          </a:bodyPr>
          <a:lstStyle/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ترومبوسيتوپني به علت كاهش توليد پلاكت </a:t>
            </a:r>
            <a:r>
              <a:rPr lang="fa-IR" sz="2400" b="1" dirty="0" smtClean="0"/>
              <a:t>:</a:t>
            </a:r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بيمار با وضعيت </a:t>
            </a:r>
            <a:r>
              <a:rPr lang="fa-IR" sz="2400" b="1" dirty="0" smtClean="0"/>
              <a:t>پايدار </a:t>
            </a:r>
            <a:r>
              <a:rPr lang="en-US" sz="2400" b="1" dirty="0" err="1" smtClean="0"/>
              <a:t>Plt</a:t>
            </a:r>
            <a:r>
              <a:rPr lang="en-US" sz="2400" b="1" dirty="0" smtClean="0"/>
              <a:t>&lt;10000</a:t>
            </a:r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انجام اقدامات تهاجمي با خطر خونريزي پايين و در صورتي كه بيمار تب </a:t>
            </a:r>
            <a:r>
              <a:rPr lang="fa-IR" sz="2400" b="1" dirty="0" smtClean="0"/>
              <a:t>دارد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Plt</a:t>
            </a:r>
            <a:r>
              <a:rPr lang="en-US" sz="2400" b="1" dirty="0" smtClean="0"/>
              <a:t>&lt;100000</a:t>
            </a:r>
            <a:endParaRPr lang="en-US" sz="2400" b="1" dirty="0"/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در صورت خطر خونريزي بالا با انجام اقدامات تهاجمي يا </a:t>
            </a:r>
            <a:r>
              <a:rPr lang="fa-IR" sz="2400" b="1" dirty="0" smtClean="0"/>
              <a:t>جراحي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Plt</a:t>
            </a:r>
            <a:r>
              <a:rPr lang="en-US" sz="2400" b="1" dirty="0" smtClean="0"/>
              <a:t>&lt;50000</a:t>
            </a:r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در صورت خونريزي شبكيه </a:t>
            </a:r>
            <a:r>
              <a:rPr lang="fa-IR" sz="2400" b="1" dirty="0" smtClean="0"/>
              <a:t>يا</a:t>
            </a:r>
            <a:r>
              <a:rPr lang="en-US" sz="2400" b="1" dirty="0" smtClean="0"/>
              <a:t>CNS </a:t>
            </a:r>
            <a:r>
              <a:rPr lang="fa-IR" sz="2400" b="1" dirty="0"/>
              <a:t>وخونريزي عروق كوچك به علت اختلال عملكرد </a:t>
            </a:r>
            <a:r>
              <a:rPr lang="fa-IR" sz="2400" b="1" dirty="0" smtClean="0"/>
              <a:t>پلاكت</a:t>
            </a:r>
            <a:r>
              <a:rPr lang="en-US" sz="2400" b="1" dirty="0" smtClean="0"/>
              <a:t> </a:t>
            </a:r>
            <a:r>
              <a:rPr lang="en-US" sz="2400" b="1" dirty="0" err="1"/>
              <a:t>Plt</a:t>
            </a:r>
            <a:r>
              <a:rPr lang="en-US" sz="2400" b="1" dirty="0"/>
              <a:t>&lt;100000</a:t>
            </a:r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endParaRPr lang="en-US" sz="2400" b="1" dirty="0"/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endParaRPr lang="en-US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3568" y="6392361"/>
            <a:ext cx="82809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/>
              <a:t>Henry’s Clinical Diagnosis &amp; Laboratory Management By Laboratory Methods 24rd, 2021 chapter 37 page:771-786(776-777)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8039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16632"/>
            <a:ext cx="7620000" cy="715962"/>
          </a:xfrm>
        </p:spPr>
        <p:txBody>
          <a:bodyPr>
            <a:noAutofit/>
          </a:bodyPr>
          <a:lstStyle/>
          <a:p>
            <a:pPr algn="r"/>
            <a:r>
              <a:rPr lang="fa-I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کنترانديكاسيون </a:t>
            </a:r>
            <a:r>
              <a:rPr lang="fa-I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هاي </a:t>
            </a:r>
            <a:r>
              <a:rPr lang="fa-I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تزريق </a:t>
            </a:r>
            <a:r>
              <a:rPr lang="fa-I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پلاكت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980728"/>
            <a:ext cx="8280920" cy="4680520"/>
          </a:xfrm>
        </p:spPr>
        <p:txBody>
          <a:bodyPr>
            <a:noAutofit/>
          </a:bodyPr>
          <a:lstStyle/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endParaRPr lang="en-US" sz="2400" b="1" dirty="0"/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تزريق پلاكت </a:t>
            </a:r>
            <a:r>
              <a:rPr lang="fa-IR" sz="2400" b="1" dirty="0" smtClean="0"/>
              <a:t>در</a:t>
            </a:r>
            <a:r>
              <a:rPr lang="en-US" sz="2400" b="1" dirty="0" smtClean="0"/>
              <a:t>ITP</a:t>
            </a:r>
            <a:r>
              <a:rPr lang="fa-IR" sz="2400" b="1" dirty="0" smtClean="0"/>
              <a:t> </a:t>
            </a:r>
            <a:r>
              <a:rPr lang="fa-IR" sz="2400" b="1" dirty="0"/>
              <a:t>انديكاسيون ندارد مگر در صورت خونريزي فعال</a:t>
            </a:r>
            <a:r>
              <a:rPr lang="fa-IR" sz="2400" b="1" dirty="0" smtClean="0"/>
              <a:t>.</a:t>
            </a:r>
          </a:p>
          <a:p>
            <a:pPr algn="just" rtl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در </a:t>
            </a:r>
            <a:r>
              <a:rPr lang="en-US" sz="2400" b="1" dirty="0"/>
              <a:t>( </a:t>
            </a:r>
            <a:r>
              <a:rPr lang="en-US" sz="2400" b="1" dirty="0" smtClean="0"/>
              <a:t>Heparin </a:t>
            </a:r>
            <a:r>
              <a:rPr lang="en-US" sz="2400" b="1" dirty="0" err="1"/>
              <a:t>InducedThrombocytopenia</a:t>
            </a:r>
            <a:r>
              <a:rPr lang="en-US" sz="2400" b="1" dirty="0" smtClean="0"/>
              <a:t>)</a:t>
            </a:r>
            <a:r>
              <a:rPr lang="en-US" sz="2400" b="1" dirty="0"/>
              <a:t> </a:t>
            </a:r>
            <a:r>
              <a:rPr lang="en-US" sz="2400" b="1" dirty="0" smtClean="0"/>
              <a:t>HIT</a:t>
            </a:r>
            <a:r>
              <a:rPr lang="fa-IR" sz="2400" b="1" dirty="0" smtClean="0"/>
              <a:t> و </a:t>
            </a:r>
            <a:r>
              <a:rPr lang="en-US" sz="2400" b="1" dirty="0" smtClean="0"/>
              <a:t>TTP</a:t>
            </a:r>
            <a:r>
              <a:rPr lang="fa-IR" sz="2400" b="1" dirty="0" smtClean="0"/>
              <a:t> </a:t>
            </a:r>
            <a:r>
              <a:rPr lang="fa-IR" sz="2400" b="1" dirty="0"/>
              <a:t>تزريق پلاكت مي تواند زيانبار باشد.</a:t>
            </a:r>
            <a:endParaRPr lang="en-US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683568" y="6392361"/>
            <a:ext cx="82809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Henry’s Clinical Diagnosis &amp; Laboratory Management By Laboratory Methods. 24rd, 2021 chapter 37 page:774-779</a:t>
            </a:r>
          </a:p>
        </p:txBody>
      </p:sp>
    </p:spTree>
    <p:extLst>
      <p:ext uri="{BB962C8B-B14F-4D97-AF65-F5344CB8AC3E}">
        <p14:creationId xmlns:p14="http://schemas.microsoft.com/office/powerpoint/2010/main" val="310521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خون کامل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(Whole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blood)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880" y="1700808"/>
            <a:ext cx="5118720" cy="3960440"/>
          </a:xfrm>
        </p:spPr>
        <p:txBody>
          <a:bodyPr>
            <a:noAutofit/>
          </a:bodyPr>
          <a:lstStyle/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200" b="1" dirty="0" smtClean="0"/>
              <a:t>يك </a:t>
            </a:r>
            <a:r>
              <a:rPr lang="fa-IR" sz="2200" b="1" dirty="0"/>
              <a:t>واحد خون كامل كه در طي خونگيري از بازوي اهداكننده در كيسه هاي </a:t>
            </a:r>
            <a:r>
              <a:rPr lang="fa-IR" sz="2200" b="1" dirty="0" smtClean="0"/>
              <a:t>مخصوص</a:t>
            </a:r>
            <a:r>
              <a:rPr lang="en-US" sz="2200" b="1" dirty="0" smtClean="0"/>
              <a:t> </a:t>
            </a:r>
            <a:r>
              <a:rPr lang="fa-IR" sz="2200" b="1" dirty="0" smtClean="0"/>
              <a:t>جمع </a:t>
            </a:r>
            <a:r>
              <a:rPr lang="fa-IR" sz="2200" b="1" dirty="0"/>
              <a:t>آوري </a:t>
            </a:r>
            <a:r>
              <a:rPr lang="en-US" sz="2200" b="1" dirty="0" smtClean="0"/>
              <a:t>   </a:t>
            </a:r>
            <a:r>
              <a:rPr lang="fa-IR" sz="2200" b="1" dirty="0" smtClean="0"/>
              <a:t>مي </a:t>
            </a:r>
            <a:r>
              <a:rPr lang="fa-IR" sz="2200" b="1" dirty="0"/>
              <a:t>گردد و از </a:t>
            </a:r>
            <a:r>
              <a:rPr lang="fa-IR" sz="2200" b="1" dirty="0" smtClean="0"/>
              <a:t>آ</a:t>
            </a:r>
            <a:r>
              <a:rPr lang="fa-IR" sz="2200" b="1" dirty="0"/>
              <a:t>ن هيچ فراورده اي تهيه نشده </a:t>
            </a:r>
            <a:r>
              <a:rPr lang="fa-IR" sz="2200" b="1" dirty="0" smtClean="0"/>
              <a:t>است</a:t>
            </a:r>
            <a:r>
              <a:rPr lang="en-US" sz="2200" b="1" dirty="0" smtClean="0"/>
              <a:t>.</a:t>
            </a:r>
            <a:endParaRPr lang="en-US" sz="2200" b="1" dirty="0"/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200" b="1" dirty="0" smtClean="0"/>
              <a:t>شامل </a:t>
            </a:r>
            <a:r>
              <a:rPr lang="fa-IR" sz="2200" b="1" dirty="0"/>
              <a:t>450 سي سي خون (به طور متوسط) </a:t>
            </a:r>
            <a:r>
              <a:rPr lang="fa-IR" sz="2200" b="1" dirty="0" smtClean="0"/>
              <a:t>و</a:t>
            </a:r>
            <a:r>
              <a:rPr lang="en-US" sz="2200" b="1" dirty="0" smtClean="0"/>
              <a:t>        </a:t>
            </a:r>
            <a:r>
              <a:rPr lang="fa-IR" sz="2200" b="1" dirty="0" smtClean="0"/>
              <a:t> </a:t>
            </a:r>
            <a:r>
              <a:rPr lang="fa-IR" sz="2200" b="1" dirty="0"/>
              <a:t>63 ميلي ليتر ماده </a:t>
            </a:r>
            <a:r>
              <a:rPr lang="fa-IR" sz="2200" b="1" dirty="0" smtClean="0"/>
              <a:t>ضدانعقاد–نگهدارنده </a:t>
            </a:r>
            <a:r>
              <a:rPr lang="fa-IR" sz="2200" b="1" dirty="0"/>
              <a:t>است . </a:t>
            </a:r>
            <a:endParaRPr lang="en-US" sz="2200" b="1" dirty="0" smtClean="0"/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200" b="1" dirty="0" smtClean="0"/>
              <a:t>هماتوكريت </a:t>
            </a:r>
            <a:r>
              <a:rPr lang="fa-IR" sz="2200" b="1" dirty="0"/>
              <a:t>آن 36 تا 44 درصد است </a:t>
            </a:r>
            <a:r>
              <a:rPr lang="fa-IR" sz="2200" b="1" dirty="0" smtClean="0"/>
              <a:t>. </a:t>
            </a:r>
            <a:endParaRPr lang="en-US" sz="2200" b="1" dirty="0" smtClean="0"/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200" b="1" dirty="0" smtClean="0"/>
              <a:t>مدت </a:t>
            </a:r>
            <a:r>
              <a:rPr lang="fa-IR" sz="2200" b="1" dirty="0"/>
              <a:t>نگهداري 35 </a:t>
            </a:r>
            <a:r>
              <a:rPr lang="fa-IR" sz="2200" b="1" dirty="0" smtClean="0"/>
              <a:t>روز با ضد انعقاد </a:t>
            </a:r>
            <a:r>
              <a:rPr lang="en-US" sz="2200" b="1" dirty="0" smtClean="0"/>
              <a:t>CPDA-1</a:t>
            </a:r>
            <a:r>
              <a:rPr lang="fa-IR" sz="2200" b="1" dirty="0" smtClean="0"/>
              <a:t> و </a:t>
            </a:r>
            <a:r>
              <a:rPr lang="en-US" sz="2200" b="1" dirty="0" smtClean="0"/>
              <a:t>  </a:t>
            </a:r>
            <a:r>
              <a:rPr lang="fa-IR" sz="2200" b="1" dirty="0" smtClean="0"/>
              <a:t>21 روز </a:t>
            </a:r>
            <a:r>
              <a:rPr lang="fa-IR" sz="2200" b="1" dirty="0"/>
              <a:t>با ضد انعقاد </a:t>
            </a:r>
            <a:r>
              <a:rPr lang="en-US" sz="2200" b="1" dirty="0" smtClean="0"/>
              <a:t>CPD</a:t>
            </a:r>
            <a:r>
              <a:rPr lang="fa-IR" sz="2200" b="1" dirty="0" smtClean="0"/>
              <a:t> است.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200" b="1" dirty="0"/>
              <a:t>دماي نگهداري خون </a:t>
            </a:r>
            <a:r>
              <a:rPr lang="fa-IR" sz="2200" b="1" dirty="0" smtClean="0"/>
              <a:t>كامل 2 تا 6 درجه سانتیگراد است.</a:t>
            </a:r>
            <a:endParaRPr lang="en-US" sz="2200" dirty="0"/>
          </a:p>
        </p:txBody>
      </p:sp>
      <p:pic>
        <p:nvPicPr>
          <p:cNvPr id="4" name="Picture 6" descr="100-0003_IMG"/>
          <p:cNvPicPr>
            <a:picLocks noChangeAspect="1" noChangeArrowheads="1"/>
          </p:cNvPicPr>
          <p:nvPr/>
        </p:nvPicPr>
        <p:blipFill rotWithShape="1"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7" r="18685"/>
          <a:stretch/>
        </p:blipFill>
        <p:spPr>
          <a:xfrm>
            <a:off x="154531" y="2204864"/>
            <a:ext cx="2664296" cy="302200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43608" y="6392361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AABB TECHNICAL MANUAL 2020 chapter</a:t>
            </a:r>
            <a:r>
              <a:rPr lang="fa-IR" sz="1200" b="1" dirty="0" smtClean="0"/>
              <a:t> </a:t>
            </a:r>
            <a:r>
              <a:rPr lang="en-US" sz="1200" b="1" dirty="0" smtClean="0"/>
              <a:t>6 Page:145</a:t>
            </a:r>
          </a:p>
        </p:txBody>
      </p:sp>
    </p:spTree>
    <p:extLst>
      <p:ext uri="{BB962C8B-B14F-4D97-AF65-F5344CB8AC3E}">
        <p14:creationId xmlns:p14="http://schemas.microsoft.com/office/powerpoint/2010/main" val="318377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403648" y="1916832"/>
            <a:ext cx="2519363" cy="1465262"/>
          </a:xfrm>
        </p:spPr>
        <p:txBody>
          <a:bodyPr>
            <a:normAutofit/>
          </a:bodyPr>
          <a:lstStyle/>
          <a:p>
            <a:r>
              <a:rPr lang="fa-I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موفق باشید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80728"/>
            <a:ext cx="3575050" cy="2693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689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خون کامل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(Whole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blood)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880" y="1700808"/>
            <a:ext cx="5118720" cy="3960440"/>
          </a:xfrm>
        </p:spPr>
        <p:txBody>
          <a:bodyPr>
            <a:noAutofit/>
          </a:bodyPr>
          <a:lstStyle/>
          <a:p>
            <a:pPr algn="just" rtl="1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تزريق </a:t>
            </a:r>
            <a:r>
              <a:rPr lang="fa-IR" sz="2400" b="1" dirty="0"/>
              <a:t>خون كامل همگروه ازنظر </a:t>
            </a:r>
            <a:r>
              <a:rPr lang="fa-IR" sz="2400" b="1" dirty="0" smtClean="0"/>
              <a:t>سيستم</a:t>
            </a:r>
            <a:r>
              <a:rPr lang="en-US" sz="2400" b="1" dirty="0" smtClean="0"/>
              <a:t> ABO</a:t>
            </a:r>
            <a:r>
              <a:rPr lang="fa-IR" sz="2400" b="1" dirty="0" smtClean="0"/>
              <a:t> و </a:t>
            </a:r>
            <a:r>
              <a:rPr lang="en-US" sz="2400" b="1" dirty="0" smtClean="0"/>
              <a:t>Rh</a:t>
            </a:r>
            <a:r>
              <a:rPr lang="fa-IR" sz="2400" b="1" dirty="0" smtClean="0"/>
              <a:t> </a:t>
            </a:r>
            <a:r>
              <a:rPr lang="fa-IR" sz="2400" b="1" dirty="0"/>
              <a:t>با گيرنده الزاميست</a:t>
            </a:r>
            <a:r>
              <a:rPr lang="fa-IR" sz="2400" b="1" dirty="0" smtClean="0"/>
              <a:t>.</a:t>
            </a:r>
          </a:p>
          <a:p>
            <a:pPr algn="just" rtl="1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در </a:t>
            </a:r>
            <a:r>
              <a:rPr lang="fa-IR" sz="2400" b="1" dirty="0" smtClean="0"/>
              <a:t>فرد بالغ </a:t>
            </a:r>
            <a:r>
              <a:rPr lang="fa-IR" sz="2400" b="1" dirty="0"/>
              <a:t>مصرف يك واحد از آن هموگلوبين </a:t>
            </a:r>
            <a:r>
              <a:rPr lang="fa-IR" sz="2400" b="1" dirty="0" smtClean="0"/>
              <a:t>را </a:t>
            </a:r>
            <a:r>
              <a:rPr lang="en-US" sz="2400" b="1" dirty="0" smtClean="0"/>
              <a:t>g/dl</a:t>
            </a:r>
            <a:r>
              <a:rPr lang="fa-IR" sz="2400" b="1" dirty="0" smtClean="0"/>
              <a:t> 1</a:t>
            </a:r>
            <a:r>
              <a:rPr lang="en-US" sz="2400" b="1" dirty="0" smtClean="0"/>
              <a:t> </a:t>
            </a:r>
            <a:r>
              <a:rPr lang="fa-IR" sz="2400" b="1" dirty="0" smtClean="0"/>
              <a:t> و هماتوكريت </a:t>
            </a:r>
            <a:r>
              <a:rPr lang="fa-IR" sz="2400" b="1" dirty="0"/>
              <a:t>را 3 </a:t>
            </a:r>
            <a:r>
              <a:rPr lang="fa-IR" sz="2400" b="1" dirty="0" smtClean="0"/>
              <a:t>درصد افزايش </a:t>
            </a:r>
            <a:r>
              <a:rPr lang="fa-IR" sz="2400" b="1" dirty="0"/>
              <a:t>مي </a:t>
            </a:r>
            <a:r>
              <a:rPr lang="fa-IR" sz="2400" b="1" dirty="0" smtClean="0"/>
              <a:t>دهد.</a:t>
            </a:r>
          </a:p>
          <a:p>
            <a:pPr algn="just" rtl="1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بايد </a:t>
            </a:r>
            <a:r>
              <a:rPr lang="fa-IR" sz="2400" b="1" dirty="0" smtClean="0"/>
              <a:t>حتما </a:t>
            </a:r>
            <a:r>
              <a:rPr lang="fa-IR" sz="2400" b="1" dirty="0"/>
              <a:t>از ست تزريق خون </a:t>
            </a:r>
            <a:r>
              <a:rPr lang="fa-IR" sz="2400" b="1" dirty="0" smtClean="0"/>
              <a:t>استفاده </a:t>
            </a:r>
            <a:r>
              <a:rPr lang="fa-IR" sz="2400" b="1" dirty="0"/>
              <a:t>شود.</a:t>
            </a:r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3979"/>
            <a:ext cx="253365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43608" y="6392361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Text book of Blood Banking and Transfusion Medicine 2007 by Sally </a:t>
            </a:r>
            <a:r>
              <a:rPr lang="en-US" sz="1200" b="1" dirty="0" err="1"/>
              <a:t>V.Rudmann</a:t>
            </a:r>
            <a:r>
              <a:rPr lang="en-US" sz="1200" b="1" dirty="0"/>
              <a:t> chapter14 page:370-396</a:t>
            </a:r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111027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انديكاسيون هاي مصرف خون كامل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880" y="1700808"/>
            <a:ext cx="5118720" cy="3960440"/>
          </a:xfrm>
        </p:spPr>
        <p:txBody>
          <a:bodyPr>
            <a:noAutofit/>
          </a:bodyPr>
          <a:lstStyle/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C00000"/>
                </a:solidFill>
              </a:rPr>
              <a:t>Massive Transfusion </a:t>
            </a:r>
            <a:r>
              <a:rPr lang="fa-IR" sz="2400" b="1" dirty="0" smtClean="0">
                <a:solidFill>
                  <a:srgbClr val="C00000"/>
                </a:solidFill>
              </a:rPr>
              <a:t> </a:t>
            </a:r>
            <a:r>
              <a:rPr lang="fa-IR" sz="2400" b="1" dirty="0" smtClean="0"/>
              <a:t>:</a:t>
            </a:r>
          </a:p>
          <a:p>
            <a:pPr marL="162900" indent="0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a-IR" sz="2400" b="1" dirty="0"/>
              <a:t>جايگزيني بيش از يك حجم خون يا بيش </a:t>
            </a:r>
            <a:r>
              <a:rPr lang="fa-IR" sz="2400" b="1" dirty="0" smtClean="0"/>
              <a:t>از 4-5 لیتر  </a:t>
            </a:r>
            <a:r>
              <a:rPr lang="fa-IR" sz="2400" b="1" dirty="0"/>
              <a:t>طي 24 ساعت در يك فرد </a:t>
            </a:r>
            <a:r>
              <a:rPr lang="fa-IR" sz="2400" b="1" dirty="0" smtClean="0"/>
              <a:t>بالغ</a:t>
            </a:r>
            <a:endParaRPr lang="en-US" sz="2400" b="1" dirty="0" smtClean="0"/>
          </a:p>
          <a:p>
            <a:pPr marL="162900" indent="0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200" dirty="0"/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C00000"/>
                </a:solidFill>
              </a:rPr>
              <a:t>Exchange Transfusion</a:t>
            </a:r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endParaRPr lang="fa-IR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6392361"/>
            <a:ext cx="82809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Henry’s Clinical Diagnosis &amp; Laboratory Management By Laboratory Methods. </a:t>
            </a:r>
            <a:r>
              <a:rPr lang="en-US" sz="1200" dirty="0"/>
              <a:t>24rd, 2021 chapter 37 page:771-773</a:t>
            </a:r>
            <a:endParaRPr lang="en-US" sz="1200" b="1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53365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79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کنتراانديكاسيون </a:t>
            </a:r>
            <a:r>
              <a:rPr lang="fa-I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هاي مصرف خون كامل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880" y="1700808"/>
            <a:ext cx="5118720" cy="3960440"/>
          </a:xfrm>
        </p:spPr>
        <p:txBody>
          <a:bodyPr>
            <a:noAutofit/>
          </a:bodyPr>
          <a:lstStyle/>
          <a:p>
            <a:pPr marL="162900" indent="0"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400" b="1" dirty="0" smtClean="0"/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/>
              <a:t>نارسايي </a:t>
            </a:r>
            <a:r>
              <a:rPr lang="fa-IR" sz="2400" b="1" dirty="0"/>
              <a:t>احتقاني قلب</a:t>
            </a:r>
            <a:endParaRPr lang="en-US" sz="2200" dirty="0"/>
          </a:p>
          <a:p>
            <a:pPr algn="just" rt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400" b="1" dirty="0"/>
              <a:t>آنمي مزمن</a:t>
            </a:r>
            <a:endParaRPr lang="fa-IR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6392361"/>
            <a:ext cx="82809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Blood Transfusion Therapy;9Th Edition;2008;Chapter1;p:9</a:t>
            </a:r>
            <a:endParaRPr lang="en-US" sz="1200" b="1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53365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17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تهیه گلبول قرمز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03896" y="404664"/>
            <a:ext cx="8012869" cy="5832648"/>
            <a:chOff x="703896" y="404664"/>
            <a:chExt cx="8012869" cy="5832648"/>
          </a:xfrm>
        </p:grpSpPr>
        <p:pic>
          <p:nvPicPr>
            <p:cNvPr id="4" name="Picture 6" descr="RCPL_Flow_Chart_RevEdited_3_4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896" y="3284984"/>
              <a:ext cx="4611921" cy="2952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 descr="100-0018_IM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76"/>
            <a:stretch/>
          </p:blipFill>
          <p:spPr>
            <a:xfrm>
              <a:off x="5724128" y="3284984"/>
              <a:ext cx="2992637" cy="2952328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1" t="16016" r="1406" b="56445"/>
            <a:stretch/>
          </p:blipFill>
          <p:spPr bwMode="auto">
            <a:xfrm>
              <a:off x="1331640" y="404664"/>
              <a:ext cx="3848100" cy="2686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1527522"/>
      </p:ext>
    </p:extLst>
  </p:cSld>
  <p:clrMapOvr>
    <a:masterClrMapping/>
  </p:clrMapOvr>
</p:sld>
</file>

<file path=ppt/theme/theme1.xml><?xml version="1.0" encoding="utf-8"?>
<a:theme xmlns:a="http://schemas.openxmlformats.org/drawingml/2006/main" name="TS101857251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华文楷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8B9B534-65C6-4020-8811-FA80FCC7D3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TS101857251</Template>
  <TotalTime>3244</TotalTime>
  <Words>2961</Words>
  <Application>Microsoft Office PowerPoint</Application>
  <PresentationFormat>On-screen Show (4:3)</PresentationFormat>
  <Paragraphs>249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TS101857251</vt:lpstr>
      <vt:lpstr>آشنایی با انواع  فرآورده های خون  </vt:lpstr>
      <vt:lpstr>PowerPoint Presentation</vt:lpstr>
      <vt:lpstr>PowerPoint Presentation</vt:lpstr>
      <vt:lpstr>PowerPoint Presentation</vt:lpstr>
      <vt:lpstr>خون کامل (Whole blood)</vt:lpstr>
      <vt:lpstr>خون کامل (Whole blood)</vt:lpstr>
      <vt:lpstr>انديكاسيون هاي مصرف خون كامل</vt:lpstr>
      <vt:lpstr>کنتراانديكاسيون هاي مصرف خون كامل</vt:lpstr>
      <vt:lpstr>تهیه گلبول قرمز</vt:lpstr>
      <vt:lpstr>گلبول قرمز (RBC)</vt:lpstr>
      <vt:lpstr>گلبول قرمز (RBC)</vt:lpstr>
      <vt:lpstr>گلبول قرمز (RBC)</vt:lpstr>
      <vt:lpstr>PowerPoint Presentation</vt:lpstr>
      <vt:lpstr>انديكاسيون هاي مهم تزريق گويچه هاي قرمز (RBC)</vt:lpstr>
      <vt:lpstr>انديكاسيون هاي مهم تزريق گويچه هاي قرمز (RBC)</vt:lpstr>
      <vt:lpstr>گلبول قرمز شسته شده</vt:lpstr>
      <vt:lpstr>گلبول قرمز شسته شده</vt:lpstr>
      <vt:lpstr>گلبول قرمز شسته شده</vt:lpstr>
      <vt:lpstr>گلبول قرمز پرتوتابي شده</vt:lpstr>
      <vt:lpstr>گلبول قرمز پرتوتابي شده</vt:lpstr>
      <vt:lpstr>PowerPoint Presentation</vt:lpstr>
      <vt:lpstr>گلبول قرمز كم لوكوسيت</vt:lpstr>
      <vt:lpstr>گلبول قرمز كم لوكوسيت</vt:lpstr>
      <vt:lpstr>PowerPoint Presentation</vt:lpstr>
      <vt:lpstr>PowerPoint Presentation</vt:lpstr>
      <vt:lpstr>پلاسماي تازه منجمد FFP</vt:lpstr>
      <vt:lpstr>پلاسماي تازه منجمد FFP</vt:lpstr>
      <vt:lpstr>پلاسماي تازه منجمد FFP</vt:lpstr>
      <vt:lpstr>پلاسماي تازه منجمد FFP</vt:lpstr>
      <vt:lpstr>انديكاسيون هاي مهم تزريق پلاسما FFP</vt:lpstr>
      <vt:lpstr>کنترا انديكاسيون هاي تزريق پلاسما FFP</vt:lpstr>
      <vt:lpstr>پلاسمای تازه منجمد  FFP</vt:lpstr>
      <vt:lpstr>پلاسمای تازه منجمد  FFP</vt:lpstr>
      <vt:lpstr>كرايو پرسيپيتات Cryo precipitate</vt:lpstr>
      <vt:lpstr>كرايو پرسيپيتات Cryo precipitate</vt:lpstr>
      <vt:lpstr>كرايو پرسيپيتات Cryo precipitate</vt:lpstr>
      <vt:lpstr>كرايو پرسيپيتات Cryo precipitate</vt:lpstr>
      <vt:lpstr>كرايو پرسيپيتات Cryo precipitate</vt:lpstr>
      <vt:lpstr>انديكاسيون هاي مهم تزريق رسوب كرايو</vt:lpstr>
      <vt:lpstr>پلاسماي بدون كرايو</vt:lpstr>
      <vt:lpstr>PowerPoint Presentation</vt:lpstr>
      <vt:lpstr>پلاكت متراكم</vt:lpstr>
      <vt:lpstr>پلاكت متراكم</vt:lpstr>
      <vt:lpstr>پلاكت متراكم</vt:lpstr>
      <vt:lpstr>PowerPoint Presentation</vt:lpstr>
      <vt:lpstr>PowerPoint Presentation</vt:lpstr>
      <vt:lpstr>Random Donor Platelet Volume 50 – 70 ml</vt:lpstr>
      <vt:lpstr>انديكاسيون هاي مهم تزريق پلاكت</vt:lpstr>
      <vt:lpstr>کنترانديكاسيون هاي تزريق پلاكت</vt:lpstr>
      <vt:lpstr>موفق باشید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Blood Donor Retention strategy</dc:title>
  <dc:creator>zohre massaeli</dc:creator>
  <cp:lastModifiedBy>zohre massaeli</cp:lastModifiedBy>
  <cp:revision>331</cp:revision>
  <cp:lastPrinted>2022-01-12T09:45:35Z</cp:lastPrinted>
  <dcterms:created xsi:type="dcterms:W3CDTF">2015-06-06T09:18:59Z</dcterms:created>
  <dcterms:modified xsi:type="dcterms:W3CDTF">2022-12-12T12:19:58Z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TC018572519991</vt:lpwstr>
  </property>
</Properties>
</file>